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61"/>
  </p:notesMasterIdLst>
  <p:handoutMasterIdLst>
    <p:handoutMasterId r:id="rId62"/>
  </p:handoutMasterIdLst>
  <p:sldIdLst>
    <p:sldId id="256" r:id="rId2"/>
    <p:sldId id="377" r:id="rId3"/>
    <p:sldId id="369" r:id="rId4"/>
    <p:sldId id="370" r:id="rId5"/>
    <p:sldId id="371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73" r:id="rId24"/>
    <p:sldId id="375" r:id="rId25"/>
    <p:sldId id="331" r:id="rId26"/>
    <p:sldId id="332" r:id="rId27"/>
    <p:sldId id="333" r:id="rId28"/>
    <p:sldId id="335" r:id="rId29"/>
    <p:sldId id="336" r:id="rId30"/>
    <p:sldId id="337" r:id="rId31"/>
    <p:sldId id="338" r:id="rId32"/>
    <p:sldId id="339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58" r:id="rId51"/>
    <p:sldId id="359" r:id="rId52"/>
    <p:sldId id="360" r:id="rId53"/>
    <p:sldId id="361" r:id="rId54"/>
    <p:sldId id="362" r:id="rId55"/>
    <p:sldId id="363" r:id="rId56"/>
    <p:sldId id="364" r:id="rId57"/>
    <p:sldId id="365" r:id="rId58"/>
    <p:sldId id="366" r:id="rId59"/>
    <p:sldId id="367" r:id="rId6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vent Ozcan" initials="LO" lastIdx="1" clrIdx="0">
    <p:extLst>
      <p:ext uri="{19B8F6BF-5375-455C-9EA6-DF929625EA0E}">
        <p15:presenceInfo xmlns:p15="http://schemas.microsoft.com/office/powerpoint/2012/main" userId="c0a377a48ba101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808080"/>
    <a:srgbClr val="F2F2F2"/>
    <a:srgbClr val="EAEAF1"/>
    <a:srgbClr val="E0FEFF"/>
    <a:srgbClr val="262673"/>
    <a:srgbClr val="D0D8E8"/>
    <a:srgbClr val="A6A6AE"/>
    <a:srgbClr val="CDCDDA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22" autoAdjust="0"/>
  </p:normalViewPr>
  <p:slideViewPr>
    <p:cSldViewPr snapToObjects="1">
      <p:cViewPr varScale="1">
        <p:scale>
          <a:sx n="115" d="100"/>
          <a:sy n="115" d="100"/>
        </p:scale>
        <p:origin x="17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52"/>
    </p:cViewPr>
  </p:sorterViewPr>
  <p:notesViewPr>
    <p:cSldViewPr snapToObjects="1">
      <p:cViewPr varScale="1">
        <p:scale>
          <a:sx n="78" d="100"/>
          <a:sy n="78" d="100"/>
        </p:scale>
        <p:origin x="3978" y="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169920" cy="480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0" y="9119476"/>
            <a:ext cx="3169920" cy="480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5DA8B-2145-4588-8570-393BF51C4F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4986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169920" cy="480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2"/>
            <a:ext cx="3169920" cy="480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33484-C3D5-4AED-8493-9F0F20ECBD9D}" type="datetime1">
              <a:rPr lang="tr-TR" smtClean="0"/>
              <a:t>29.09.2022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9138"/>
            <a:ext cx="48037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119476"/>
            <a:ext cx="3169920" cy="480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6"/>
            <a:ext cx="3169920" cy="480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63692-3687-0149-AD17-1DEA064E53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81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9A8287-4969-4064-807B-6ACF49AC5A85}" type="slidenum">
              <a:rPr lang="tr-TR">
                <a:solidFill>
                  <a:prstClr val="white"/>
                </a:solidFill>
              </a:rPr>
              <a:pPr>
                <a:defRPr/>
              </a:pPr>
              <a:t>1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77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AEEDE-D470-4C54-A5EB-6B49978DC910}" type="slidenum">
              <a:rPr lang="en-GB" altLang="tr-TR" smtClean="0"/>
              <a:pPr>
                <a:defRPr/>
              </a:pPr>
              <a:t>38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3134070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AEEDE-D470-4C54-A5EB-6B49978DC910}" type="slidenum">
              <a:rPr lang="en-GB" altLang="tr-TR" smtClean="0"/>
              <a:pPr>
                <a:defRPr/>
              </a:pPr>
              <a:t>39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1020049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AEEDE-D470-4C54-A5EB-6B49978DC910}" type="slidenum">
              <a:rPr lang="en-GB" altLang="tr-TR" smtClean="0"/>
              <a:pPr>
                <a:defRPr/>
              </a:pPr>
              <a:t>40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236789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AEEDE-D470-4C54-A5EB-6B49978DC910}" type="slidenum">
              <a:rPr lang="en-GB" altLang="tr-TR" smtClean="0"/>
              <a:pPr>
                <a:defRPr/>
              </a:pPr>
              <a:t>41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4052698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AEEDE-D470-4C54-A5EB-6B49978DC910}" type="slidenum">
              <a:rPr lang="en-GB" altLang="tr-TR" smtClean="0"/>
              <a:pPr>
                <a:defRPr/>
              </a:pPr>
              <a:t>42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3710039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AEEDE-D470-4C54-A5EB-6B49978DC910}" type="slidenum">
              <a:rPr lang="en-GB" altLang="tr-TR" smtClean="0"/>
              <a:pPr>
                <a:defRPr/>
              </a:pPr>
              <a:t>43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897091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AEEDE-D470-4C54-A5EB-6B49978DC910}" type="slidenum">
              <a:rPr lang="en-GB" altLang="tr-TR" smtClean="0"/>
              <a:pPr>
                <a:defRPr/>
              </a:pPr>
              <a:t>44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2967169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AEEDE-D470-4C54-A5EB-6B49978DC910}" type="slidenum">
              <a:rPr lang="en-GB" altLang="tr-TR" smtClean="0"/>
              <a:pPr>
                <a:defRPr/>
              </a:pPr>
              <a:t>45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194166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9A8287-4969-4064-807B-6ACF49AC5A85}" type="slidenum">
              <a:rPr lang="tr-TR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97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63692-3687-0149-AD17-1DEA064E53A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84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Century Schoolbook" pitchFamily="18" charset="0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</a:pPr>
            <a:fld id="{757B36F5-2F9E-4321-ACB9-0A531EAD43F1}" type="slidenum">
              <a:rPr kumimoji="0" lang="en-GB" altLang="tr-TR">
                <a:solidFill>
                  <a:srgbClr val="1F497D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29</a:t>
            </a:fld>
            <a:endParaRPr kumimoji="0" lang="en-GB" altLang="tr-TR">
              <a:solidFill>
                <a:srgbClr val="1F497D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396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entury Schoolbook" pitchFamily="18" charset="0"/>
              </a:defRPr>
            </a:lvl1pPr>
            <a:lvl2pPr marL="746125" indent="-287338" defTabSz="91281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Century Schoolbook" pitchFamily="18" charset="0"/>
              </a:defRPr>
            </a:lvl2pPr>
            <a:lvl3pPr marL="1149350" indent="-228600" defTabSz="91281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Century Schoolbook" pitchFamily="18" charset="0"/>
              </a:defRPr>
            </a:lvl3pPr>
            <a:lvl4pPr marL="1608138" indent="-228600" defTabSz="91281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Century Schoolbook" pitchFamily="18" charset="0"/>
              </a:defRPr>
            </a:lvl4pPr>
            <a:lvl5pPr marL="2068513" indent="-228600" defTabSz="91281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Century Schoolbook" pitchFamily="18" charset="0"/>
              </a:defRPr>
            </a:lvl5pPr>
            <a:lvl6pPr marL="2525713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Century Schoolbook" pitchFamily="18" charset="0"/>
              </a:defRPr>
            </a:lvl6pPr>
            <a:lvl7pPr marL="2982913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Century Schoolbook" pitchFamily="18" charset="0"/>
              </a:defRPr>
            </a:lvl7pPr>
            <a:lvl8pPr marL="3440113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Century Schoolbook" pitchFamily="18" charset="0"/>
              </a:defRPr>
            </a:lvl8pPr>
            <a:lvl9pPr marL="3897313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</a:pPr>
            <a:fld id="{1BF50F06-713E-424E-801B-4063618CF9B3}" type="slidenum">
              <a:rPr kumimoji="0" lang="en-GB" altLang="tr-TR">
                <a:latin typeface="Times New Roman" pitchFamily="18" charset="0"/>
              </a:rPr>
              <a:pPr>
                <a:spcBef>
                  <a:spcPct val="0"/>
                </a:spcBef>
              </a:pPr>
              <a:t>32</a:t>
            </a:fld>
            <a:endParaRPr kumimoji="0" lang="en-GB" altLang="tr-TR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62525" cy="3722688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7548"/>
            <a:ext cx="4987925" cy="44653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212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Century Schoolbook" charset="0"/>
                <a:ea typeface="+mn-ea"/>
                <a:cs typeface="+mn-cs"/>
              </a:rPr>
              <a:t>Once logged to the tool, the home page is displayed as follows: 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Century Schoolbook" charset="0"/>
                <a:ea typeface="+mn-ea"/>
                <a:cs typeface="+mn-cs"/>
              </a:rPr>
              <a:t>1. The </a:t>
            </a:r>
            <a:r>
              <a:rPr kumimoji="1" lang="en-US" sz="1200" b="1" i="0" u="none" strike="noStrike" kern="1200" baseline="0" dirty="0" smtClean="0">
                <a:solidFill>
                  <a:schemeClr val="tx1"/>
                </a:solidFill>
                <a:latin typeface="Century Schoolbook" charset="0"/>
                <a:ea typeface="+mn-ea"/>
                <a:cs typeface="+mn-cs"/>
              </a:rPr>
              <a:t>Project List 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Century Schoolbook" charset="0"/>
                <a:ea typeface="+mn-ea"/>
                <a:cs typeface="+mn-cs"/>
              </a:rPr>
              <a:t>window is displayed. 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Century Schoolbook" charset="0"/>
                <a:ea typeface="+mn-ea"/>
                <a:cs typeface="+mn-cs"/>
              </a:rPr>
              <a:t>2. The system allows you choosing amongst a list of different languages and changing the language of the interface. 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Century Schoolbook" charset="0"/>
                <a:ea typeface="+mn-ea"/>
                <a:cs typeface="+mn-cs"/>
              </a:rPr>
              <a:t>3. At the top middle of the screen, details of who is connected to the tool are identified. 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Century Schoolbook" charset="0"/>
                <a:ea typeface="+mn-ea"/>
                <a:cs typeface="+mn-cs"/>
              </a:rPr>
              <a:t>4. A sub-window, which provides a definition of the Mobility tool, is displayed. 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Century Schoolbook" charset="0"/>
                <a:ea typeface="+mn-ea"/>
                <a:cs typeface="+mn-cs"/>
              </a:rPr>
              <a:t>5. The project references are sorted depending on the 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Century Schoolbook" charset="0"/>
                <a:ea typeface="+mn-ea"/>
                <a:cs typeface="+mn-cs"/>
              </a:rPr>
              <a:t>programme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Century Schoolbook" charset="0"/>
                <a:ea typeface="+mn-ea"/>
                <a:cs typeface="+mn-cs"/>
              </a:rPr>
              <a:t> and listed by the </a:t>
            </a:r>
            <a:r>
              <a:rPr kumimoji="1" lang="en-US" sz="1200" b="1" i="0" u="none" strike="noStrike" kern="1200" baseline="0" dirty="0" smtClean="0">
                <a:solidFill>
                  <a:schemeClr val="tx1"/>
                </a:solidFill>
                <a:latin typeface="Century Schoolbook" charset="0"/>
                <a:ea typeface="+mn-ea"/>
                <a:cs typeface="+mn-cs"/>
              </a:rPr>
              <a:t>Grant Agreement No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Century Schoolbook" charset="0"/>
                <a:ea typeface="+mn-ea"/>
                <a:cs typeface="+mn-cs"/>
              </a:rPr>
              <a:t>. 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Century Schoolbook" charset="0"/>
                <a:ea typeface="+mn-ea"/>
                <a:cs typeface="+mn-cs"/>
              </a:rPr>
              <a:t>6. For KA2 projects, the type of access you have for the project will be indicated next to the project reference. </a:t>
            </a:r>
          </a:p>
          <a:p>
            <a:r>
              <a:rPr kumimoji="1" lang="tr-TR" sz="1200" b="0" i="0" u="none" strike="noStrike" kern="1200" baseline="0" dirty="0" smtClean="0">
                <a:solidFill>
                  <a:schemeClr val="tx1"/>
                </a:solidFill>
                <a:latin typeface="Century Schoolbook" charset="0"/>
                <a:ea typeface="+mn-ea"/>
                <a:cs typeface="+mn-cs"/>
              </a:rPr>
              <a:t>	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AEEDE-D470-4C54-A5EB-6B49978DC910}" type="slidenum">
              <a:rPr lang="en-GB" altLang="tr-TR" smtClean="0"/>
              <a:pPr>
                <a:defRPr/>
              </a:pPr>
              <a:t>34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1679012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tr-TR" sz="1200" b="0" i="0" u="none" strike="noStrike" kern="1200" baseline="0" dirty="0" smtClean="0">
              <a:solidFill>
                <a:schemeClr val="tx1"/>
              </a:solidFill>
              <a:latin typeface="Century Schoolbook" charset="0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AEEDE-D470-4C54-A5EB-6B49978DC910}" type="slidenum">
              <a:rPr lang="en-GB" altLang="tr-TR" smtClean="0"/>
              <a:pPr>
                <a:defRPr/>
              </a:pPr>
              <a:t>35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3391380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Century Schoolbook" charset="0"/>
                <a:ea typeface="+mn-ea"/>
                <a:cs typeface="+mn-cs"/>
              </a:rPr>
              <a:t>To add a new contact click on the </a:t>
            </a:r>
            <a:r>
              <a:rPr kumimoji="1" lang="en-US" sz="1200" b="1" i="0" u="none" strike="noStrike" kern="1200" baseline="0" dirty="0" smtClean="0">
                <a:solidFill>
                  <a:schemeClr val="tx1"/>
                </a:solidFill>
                <a:latin typeface="Century Schoolbook" charset="0"/>
                <a:ea typeface="+mn-ea"/>
                <a:cs typeface="+mn-cs"/>
              </a:rPr>
              <a:t>"+Create" 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Century Schoolbook" charset="0"/>
                <a:ea typeface="+mn-ea"/>
                <a:cs typeface="+mn-cs"/>
              </a:rPr>
              <a:t>button and complete the contact details. 	</a:t>
            </a:r>
          </a:p>
          <a:p>
            <a:r>
              <a:rPr kumimoji="1" lang="tr-TR" sz="1200" b="0" i="0" u="none" strike="noStrike" kern="1200" baseline="0" dirty="0" smtClean="0">
                <a:solidFill>
                  <a:schemeClr val="tx1"/>
                </a:solidFill>
                <a:latin typeface="Century Schoolbook" charset="0"/>
                <a:ea typeface="+mn-ea"/>
                <a:cs typeface="+mn-cs"/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AEEDE-D470-4C54-A5EB-6B49978DC910}" type="slidenum">
              <a:rPr lang="en-GB" altLang="tr-TR" smtClean="0"/>
              <a:pPr>
                <a:defRPr/>
              </a:pPr>
              <a:t>36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1820972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AEEDE-D470-4C54-A5EB-6B49978DC910}" type="slidenum">
              <a:rPr lang="en-GB" altLang="tr-TR" smtClean="0"/>
              <a:pPr>
                <a:defRPr/>
              </a:pPr>
              <a:t>37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1428616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8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6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68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3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65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46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07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88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961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0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599"/>
            <a:ext cx="5486400" cy="3355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98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201" y="304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0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264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Kelson Sans Light"/>
                <a:cs typeface="Kelson Sans Ligh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58086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0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D5384B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programmes/erasmus-plus/tools/distance_en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budget/contracts_grants/info_contracts/inforeuro/index_en.cf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search/participants/portal4/doc/call/fp7/fp7-ict-2013-sme-dca/32991-obtaining_pic_and_ecas_en.pdf" TargetMode="External"/><Relationship Id="rId2" Type="http://schemas.openxmlformats.org/officeDocument/2006/relationships/hyperlink" Target="https://webgate.ec.europa.eu/cas/eim/external/register.cg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a.gov.tr/kurumsal/haberler/2014/03/04/erasmus-ana-eylem-1-bireylerin-%C3%B6%C4%9Frenme-hareketlili%C4%9Fi-harc%C4%B1rah-tablosu" TargetMode="External"/><Relationship Id="rId4" Type="http://schemas.openxmlformats.org/officeDocument/2006/relationships/hyperlink" Target="http://ec.europa.eu/programmes/erasmus-plus/tools/distance_en.htm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3" name="Object 1"/>
          <p:cNvGraphicFramePr>
            <a:graphicFrameLocks noChangeAspect="1"/>
          </p:cNvGraphicFramePr>
          <p:nvPr/>
        </p:nvGraphicFramePr>
        <p:xfrm>
          <a:off x="4557713" y="3414713"/>
          <a:ext cx="28575" cy="2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" name="Artwork" r:id="rId4" imgW="277587075" imgH="277120350" progId="Adobe.Illustrator.15.1">
                  <p:embed/>
                </p:oleObj>
              </mc:Choice>
              <mc:Fallback>
                <p:oleObj name="Artwork" r:id="rId4" imgW="277587075" imgH="277120350" progId="Adobe.Illustrator.15.1">
                  <p:embed/>
                  <p:pic>
                    <p:nvPicPr>
                      <p:cNvPr id="5632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3414713"/>
                        <a:ext cx="28575" cy="2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Rectangle 7"/>
          <p:cNvSpPr>
            <a:spLocks noChangeArrowheads="1"/>
          </p:cNvSpPr>
          <p:nvPr/>
        </p:nvSpPr>
        <p:spPr bwMode="auto">
          <a:xfrm>
            <a:off x="0" y="2249472"/>
            <a:ext cx="9144000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7325" indent="-187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 b="1" dirty="0" smtClean="0">
                <a:latin typeface="+mj-lt"/>
                <a:cs typeface="Tahoma" pitchFamily="34" charset="0"/>
              </a:rPr>
              <a:t>Avrupa Birliği Eğitim ve Gençlik Programları </a:t>
            </a:r>
          </a:p>
          <a:p>
            <a:pPr algn="ctr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 b="1" dirty="0" smtClean="0">
                <a:latin typeface="+mj-lt"/>
                <a:cs typeface="Tahoma" pitchFamily="34" charset="0"/>
              </a:rPr>
              <a:t>Merkezi Başkanlığı</a:t>
            </a:r>
          </a:p>
          <a:p>
            <a:pPr algn="ctr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 b="1" dirty="0" smtClean="0">
                <a:latin typeface="+mj-lt"/>
                <a:cs typeface="Tahoma" pitchFamily="34" charset="0"/>
              </a:rPr>
              <a:t>(Türkiye Ulusal Ajansı)</a:t>
            </a:r>
          </a:p>
        </p:txBody>
      </p:sp>
    </p:spTree>
    <p:extLst>
      <p:ext uri="{BB962C8B-B14F-4D97-AF65-F5344CB8AC3E}">
        <p14:creationId xmlns:p14="http://schemas.microsoft.com/office/powerpoint/2010/main" val="33886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38" y="304800"/>
            <a:ext cx="8229600" cy="609600"/>
          </a:xfrm>
        </p:spPr>
        <p:txBody>
          <a:bodyPr>
            <a:noAutofit/>
          </a:bodyPr>
          <a:lstStyle/>
          <a:p>
            <a:r>
              <a:rPr lang="tr-TR" sz="2400" b="1" dirty="0">
                <a:latin typeface="TimesNewRomanPS-BoldMT"/>
              </a:rPr>
              <a:t>A</a:t>
            </a:r>
            <a:r>
              <a:rPr lang="tr-TR" sz="2400" b="1" dirty="0" smtClean="0">
                <a:latin typeface="TimesNewRomanPS-BoldMT"/>
              </a:rPr>
              <a:t>) RAPORLAMA VE </a:t>
            </a:r>
            <a:r>
              <a:rPr lang="tr-TR" sz="2400" b="1" dirty="0">
                <a:latin typeface="TimesNewRomanPS-BoldMT"/>
              </a:rPr>
              <a:t>ÖDEME DÜZENLEMELERİ</a:t>
            </a:r>
            <a:endParaRPr lang="tr-T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19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000" b="1" dirty="0" smtClean="0"/>
              <a:t>Nihai Rapor ve Bakiye Ödemesi Talebi</a:t>
            </a:r>
          </a:p>
          <a:p>
            <a:pPr marL="0" indent="0" algn="ctr">
              <a:buNone/>
            </a:pPr>
            <a:endParaRPr lang="tr-TR" sz="20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/>
              <a:t>Nihai rapor, koordinatörün hibenin bakiye kısmına ilişkin ödeme talebi olarak kabul edilir.</a:t>
            </a:r>
          </a:p>
          <a:p>
            <a:pPr marL="0" indent="0" algn="just">
              <a:buNone/>
            </a:pPr>
            <a:endParaRPr lang="tr-TR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/>
              <a:t>Nihai </a:t>
            </a:r>
            <a:r>
              <a:rPr lang="tr-TR" dirty="0"/>
              <a:t>raporda atıfta bulunulan belgelerin alınması üzerine, Merkez, tahakkuk eden miktarı 60 takvim günü içerisinde bakiye olarak öder</a:t>
            </a:r>
            <a:r>
              <a:rPr lang="tr-TR" dirty="0" smtClean="0"/>
              <a:t>.</a:t>
            </a:r>
          </a:p>
          <a:p>
            <a:pPr marL="0" indent="0" algn="just">
              <a:buNone/>
            </a:pPr>
            <a:endParaRPr lang="tr-TR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/>
              <a:t>Nihai </a:t>
            </a:r>
            <a:r>
              <a:rPr lang="tr-TR" dirty="0"/>
              <a:t>raporun onaylanması, içerdiği bilgilerin ve beyanların gerçekliğinin, bütünlüğünün ve doğruluğunun tasdik edildiği anlamına gelmez</a:t>
            </a:r>
            <a:r>
              <a:rPr lang="tr-TR" dirty="0" smtClean="0"/>
              <a:t>.</a:t>
            </a:r>
          </a:p>
          <a:p>
            <a:pPr marL="0" indent="0" algn="just">
              <a:buNone/>
            </a:pPr>
            <a:endParaRPr lang="tr-T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/>
              <a:t>Önceden </a:t>
            </a:r>
            <a:r>
              <a:rPr lang="tr-TR" dirty="0"/>
              <a:t>yapılmış ödemelerin toplam miktarının belirlenen nihai hibe miktarından fazla olması halinde, bakiye ödemesi geri almaya dönüşebilir.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tr-TR" dirty="0"/>
          </a:p>
          <a:p>
            <a:pPr algn="just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9851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17" y="304800"/>
            <a:ext cx="8229600" cy="609600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TimesNewRomanPS-BoldMT"/>
              </a:rPr>
              <a:t>A</a:t>
            </a:r>
            <a:r>
              <a:rPr lang="tr-TR" sz="2400" b="1" dirty="0" smtClean="0">
                <a:latin typeface="TimesNewRomanPS-BoldMT"/>
              </a:rPr>
              <a:t>) </a:t>
            </a:r>
            <a:r>
              <a:rPr lang="tr-TR" sz="2400" b="1" dirty="0">
                <a:latin typeface="TimesNewRomanPS-BoldMT"/>
              </a:rPr>
              <a:t>RAPORLAMA VE ÖDEME DÜZENLEMELERİ</a:t>
            </a:r>
            <a:endParaRPr lang="tr-T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113"/>
            <a:ext cx="8229600" cy="4208462"/>
          </a:xfrm>
        </p:spPr>
        <p:txBody>
          <a:bodyPr/>
          <a:lstStyle/>
          <a:p>
            <a:pPr marL="0" indent="0" algn="ctr">
              <a:buNone/>
            </a:pPr>
            <a:r>
              <a:rPr lang="tr-TR" sz="2000" b="1" dirty="0" smtClean="0"/>
              <a:t>Belgelerin Teslim Edilmemesi</a:t>
            </a:r>
          </a:p>
          <a:p>
            <a:pPr marL="0" indent="0" algn="ctr">
              <a:buNone/>
            </a:pPr>
            <a:endParaRPr lang="tr-TR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/>
              <a:t>Koordinatörün nihai rapor aşamasında sunması gereken belgelerle </a:t>
            </a:r>
            <a:r>
              <a:rPr lang="tr-TR" dirty="0"/>
              <a:t>birlikte nihai raporu süresi </a:t>
            </a:r>
            <a:r>
              <a:rPr lang="tr-TR" dirty="0" smtClean="0"/>
              <a:t>içerisinde sunmaması </a:t>
            </a:r>
            <a:r>
              <a:rPr lang="tr-TR" dirty="0"/>
              <a:t>halinde, Merkez son başvuru </a:t>
            </a:r>
            <a:r>
              <a:rPr lang="tr-TR" dirty="0" smtClean="0"/>
              <a:t>tarihini </a:t>
            </a:r>
            <a:r>
              <a:rPr lang="tr-TR" dirty="0"/>
              <a:t>izleyen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takvim günü içerisinde </a:t>
            </a:r>
            <a:r>
              <a:rPr lang="tr-TR" dirty="0"/>
              <a:t>resmi </a:t>
            </a:r>
            <a:r>
              <a:rPr lang="tr-TR" dirty="0" smtClean="0"/>
              <a:t>bir hatırlatma </a:t>
            </a:r>
            <a:r>
              <a:rPr lang="tr-TR" dirty="0"/>
              <a:t>yazısı gönderir</a:t>
            </a:r>
            <a:r>
              <a:rPr lang="tr-TR" dirty="0" smtClean="0"/>
              <a:t>.</a:t>
            </a:r>
          </a:p>
          <a:p>
            <a:pPr marL="0" indent="0" algn="just">
              <a:buNone/>
            </a:pPr>
            <a:endParaRPr lang="tr-TR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/>
              <a:t>Koordinatörün </a:t>
            </a:r>
            <a:r>
              <a:rPr lang="tr-TR" dirty="0"/>
              <a:t>bu hatırlatmayı izleyen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takvim günü </a:t>
            </a:r>
            <a:r>
              <a:rPr lang="tr-TR" dirty="0" smtClean="0"/>
              <a:t>içerisinde de </a:t>
            </a:r>
            <a:r>
              <a:rPr lang="tr-TR" dirty="0"/>
              <a:t>raporu sunmaması halinde Merkez </a:t>
            </a:r>
            <a:r>
              <a:rPr lang="tr-TR" dirty="0" smtClean="0"/>
              <a:t>Sözleşmeyi </a:t>
            </a:r>
            <a:r>
              <a:rPr lang="tr-TR" dirty="0"/>
              <a:t>feshetme </a:t>
            </a:r>
            <a:r>
              <a:rPr lang="tr-TR" dirty="0" smtClean="0"/>
              <a:t>ve yapılmış </a:t>
            </a:r>
            <a:r>
              <a:rPr lang="tr-TR" dirty="0"/>
              <a:t>olan tüm ön ödemelerin </a:t>
            </a:r>
            <a:r>
              <a:rPr lang="tr-TR" dirty="0" smtClean="0"/>
              <a:t>geri </a:t>
            </a:r>
            <a:r>
              <a:rPr lang="tr-TR" dirty="0"/>
              <a:t>ödenmesini isteme </a:t>
            </a:r>
            <a:r>
              <a:rPr lang="tr-TR" dirty="0" smtClean="0"/>
              <a:t>hakkını saklı </a:t>
            </a:r>
            <a:r>
              <a:rPr lang="tr-TR" dirty="0"/>
              <a:t>tutar.</a:t>
            </a:r>
          </a:p>
        </p:txBody>
      </p:sp>
    </p:spTree>
    <p:extLst>
      <p:ext uri="{BB962C8B-B14F-4D97-AF65-F5344CB8AC3E}">
        <p14:creationId xmlns:p14="http://schemas.microsoft.com/office/powerpoint/2010/main" val="11516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85" y="304800"/>
            <a:ext cx="8229600" cy="609600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TimesNewRomanPS-BoldMT"/>
              </a:rPr>
              <a:t>B</a:t>
            </a:r>
            <a:r>
              <a:rPr lang="tr-TR" sz="2400" b="1" dirty="0" smtClean="0">
                <a:latin typeface="TimesNewRomanPS-BoldMT"/>
              </a:rPr>
              <a:t>) </a:t>
            </a:r>
            <a:r>
              <a:rPr lang="tr-TR" sz="2400" b="1" dirty="0">
                <a:latin typeface="TimesNewRomanPS-BoldMT"/>
              </a:rPr>
              <a:t>RAPORLAMA TÜRLERİ</a:t>
            </a:r>
            <a:endParaRPr lang="tr-T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210" y="1112598"/>
            <a:ext cx="8229600" cy="406900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b="1" dirty="0" smtClean="0"/>
              <a:t>     1)Standart Raporlama	</a:t>
            </a:r>
          </a:p>
          <a:p>
            <a:pPr marL="0" indent="0" algn="just">
              <a:buNone/>
            </a:pPr>
            <a:endParaRPr lang="tr-TR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/>
              <a:t>Doğruluk Beyanı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/>
              <a:t>Faaliyetleri destekleyen belgeler (fotoğraf, video, sunu </a:t>
            </a:r>
            <a:r>
              <a:rPr lang="tr-TR" dirty="0" err="1"/>
              <a:t>v.b</a:t>
            </a:r>
            <a:r>
              <a:rPr lang="tr-TR" dirty="0"/>
              <a:t>.)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/>
              <a:t>(Var ise)İstisnai masraflar: Gerçekleşen masrafları belgeleyen, faturayı hazırlayan kuruluşun adını ve adresini, tutarı, para birimini ve fatura tarihini gösteren faturalar.</a:t>
            </a:r>
          </a:p>
          <a:p>
            <a:pPr marL="0" indent="0" algn="just">
              <a:buNone/>
            </a:pPr>
            <a:endParaRPr lang="tr-TR" b="1" dirty="0" smtClean="0"/>
          </a:p>
          <a:p>
            <a:pPr marL="0" indent="0" algn="just">
              <a:buNone/>
            </a:pPr>
            <a:r>
              <a:rPr lang="tr-TR" b="1" dirty="0" smtClean="0"/>
              <a:t>     2</a:t>
            </a:r>
            <a:r>
              <a:rPr lang="tr-TR" b="1" dirty="0"/>
              <a:t>) Ayrıntılı </a:t>
            </a:r>
            <a:r>
              <a:rPr lang="tr-TR" b="1" dirty="0" smtClean="0"/>
              <a:t>Raporlama</a:t>
            </a:r>
          </a:p>
          <a:p>
            <a:pPr marL="0" indent="0" algn="just">
              <a:buNone/>
            </a:pPr>
            <a:endParaRPr lang="tr-TR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/>
              <a:t>Proje, Avrupa </a:t>
            </a:r>
            <a:r>
              <a:rPr lang="tr-TR" dirty="0"/>
              <a:t>Komisyonu tarafından yapılması zorunlu tutulan, Merkezin ayrıntılı </a:t>
            </a:r>
            <a:r>
              <a:rPr lang="tr-TR" dirty="0" smtClean="0"/>
              <a:t>kontrol</a:t>
            </a:r>
            <a:r>
              <a:rPr lang="en-US" dirty="0"/>
              <a:t> </a:t>
            </a:r>
            <a:r>
              <a:rPr lang="tr-TR" dirty="0" smtClean="0"/>
              <a:t>örneklemine dahilse</a:t>
            </a:r>
          </a:p>
          <a:p>
            <a:pPr marL="0" indent="0" algn="just">
              <a:buNone/>
            </a:pPr>
            <a:r>
              <a:rPr lang="tr-TR" dirty="0"/>
              <a:t> </a:t>
            </a:r>
            <a:r>
              <a:rPr lang="tr-TR" dirty="0" smtClean="0"/>
              <a:t>      Merkez </a:t>
            </a:r>
            <a:r>
              <a:rPr lang="tr-TR" dirty="0"/>
              <a:t>risk değerlendirmesi sonucunda </a:t>
            </a:r>
            <a:r>
              <a:rPr lang="tr-TR" dirty="0" smtClean="0"/>
              <a:t>Projeyi </a:t>
            </a:r>
            <a:r>
              <a:rPr lang="tr-TR" dirty="0"/>
              <a:t>yapılması hedeflenen ayrıntılı kontrole dahil etmişse</a:t>
            </a:r>
            <a:r>
              <a:rPr lang="tr-TR" dirty="0" smtClean="0"/>
              <a:t>,</a:t>
            </a:r>
          </a:p>
          <a:p>
            <a:pPr marL="0" indent="0" algn="just">
              <a:buNone/>
            </a:pPr>
            <a:r>
              <a:rPr lang="tr-TR" dirty="0"/>
              <a:t> </a:t>
            </a:r>
            <a:r>
              <a:rPr lang="tr-TR" dirty="0" smtClean="0"/>
              <a:t>      </a:t>
            </a:r>
            <a:r>
              <a:rPr lang="en-US" dirty="0" smtClean="0"/>
              <a:t>N</a:t>
            </a:r>
            <a:r>
              <a:rPr lang="tr-TR" dirty="0" err="1" smtClean="0"/>
              <a:t>ihai</a:t>
            </a:r>
            <a:r>
              <a:rPr lang="tr-TR" dirty="0" smtClean="0"/>
              <a:t> </a:t>
            </a:r>
            <a:r>
              <a:rPr lang="tr-TR" dirty="0"/>
              <a:t>rapor aşamasında ya da sonrasında </a:t>
            </a:r>
            <a:r>
              <a:rPr lang="tr-TR" dirty="0" smtClean="0"/>
              <a:t>Merkez </a:t>
            </a:r>
            <a:r>
              <a:rPr lang="tr-TR" dirty="0"/>
              <a:t>destekleyici belgeler </a:t>
            </a:r>
            <a:r>
              <a:rPr lang="tr-TR" dirty="0" smtClean="0"/>
              <a:t>talep ederek ilgili kurumdan ayrıntılı raporlama ister.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/>
              <a:t>Merkez </a:t>
            </a:r>
            <a:r>
              <a:rPr lang="tr-TR" dirty="0"/>
              <a:t>ilgili kuruma Program kuralları gereği seçim </a:t>
            </a:r>
            <a:r>
              <a:rPr lang="tr-TR" dirty="0" smtClean="0"/>
              <a:t>nedenini </a:t>
            </a:r>
            <a:r>
              <a:rPr lang="tr-TR" dirty="0"/>
              <a:t>belirterek projenin ayrıntılı kontrole tabi tutulacağını </a:t>
            </a:r>
            <a:r>
              <a:rPr lang="tr-TR" dirty="0" smtClean="0"/>
              <a:t>bildirir </a:t>
            </a:r>
            <a:r>
              <a:rPr lang="tr-TR" dirty="0"/>
              <a:t>ve gerekli </a:t>
            </a:r>
            <a:r>
              <a:rPr lang="tr-TR" dirty="0" smtClean="0"/>
              <a:t>olan bütün </a:t>
            </a:r>
            <a:r>
              <a:rPr lang="tr-TR" dirty="0"/>
              <a:t>belgelerin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asıllarını ve 2’şer adet fotokopisini</a:t>
            </a:r>
            <a:r>
              <a:rPr lang="tr-TR" dirty="0"/>
              <a:t>, postada kaybolmayı önceleyecek bir kayıtlı postalama yöntemiyle (kurye, iadeli taahhütlü posta gibi) yazı tarihini müteakip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geç 15 gün içinde </a:t>
            </a:r>
            <a:r>
              <a:rPr lang="tr-TR" dirty="0" smtClean="0"/>
              <a:t>Merkez</a:t>
            </a:r>
            <a:r>
              <a:rPr lang="en-US" dirty="0" smtClean="0"/>
              <a:t>’</a:t>
            </a:r>
            <a:r>
              <a:rPr lang="tr-TR" dirty="0" smtClean="0"/>
              <a:t>de </a:t>
            </a:r>
            <a:r>
              <a:rPr lang="tr-TR" dirty="0"/>
              <a:t>olacak şekilde göndermesini talep eder.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939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86000"/>
            <a:ext cx="7772400" cy="2633662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/>
              <a:t>MALİ USÜL VE ESASLAR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9152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latin typeface="TimesNewRomanPS-BoldMT"/>
              </a:rPr>
              <a:t>A) UYGUN </a:t>
            </a:r>
            <a:r>
              <a:rPr lang="tr-TR" sz="2400" b="1" dirty="0">
                <a:latin typeface="TimesNewRomanPS-BoldMT"/>
              </a:rPr>
              <a:t>MASRAFLAR</a:t>
            </a:r>
            <a:endParaRPr lang="tr-T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2084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Birim Katkılarla İlgili Şartlar</a:t>
            </a:r>
          </a:p>
          <a:p>
            <a:pPr marL="0" indent="0" algn="ctr">
              <a:buNone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(Seyahat, Bireysel Destek, Kurumsal Destek, Dil Desteği Kalemleri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Hibenin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birim katkı biçimini aldığı hallerde, birim sayıları aşağıdaki şartlara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uymak zorundadır: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Birimler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fiilen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Hibe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Sözleşmesi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Madde I.2.2'de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belirtilen dönem içerisinde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kullanılmış veya üretilmiş olmalıdır.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Birimler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Projenin uygulanması için gerekli veya Proje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tarafından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üretilmiş olmalıdır.</a:t>
            </a:r>
          </a:p>
          <a:p>
            <a:pPr marL="0" indent="0" algn="just">
              <a:buNone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sayıları tanımlanabilir ve doğrulanabilir,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kayıt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belgelerle desteklenmiş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olmalıdır.</a:t>
            </a:r>
            <a:endParaRPr lang="tr-T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7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latin typeface="TimesNewRomanPS-BoldMT"/>
              </a:rPr>
              <a:t>A) UYGUN </a:t>
            </a:r>
            <a:r>
              <a:rPr lang="tr-TR" sz="2400" b="1" dirty="0">
                <a:latin typeface="TimesNewRomanPS-BoldMT"/>
              </a:rPr>
              <a:t>MASRAFLAR</a:t>
            </a:r>
            <a:endParaRPr lang="tr-T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799"/>
            <a:ext cx="8229600" cy="40603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Birim Katkıların Hesaplanması</a:t>
            </a:r>
          </a:p>
          <a:p>
            <a:pPr marL="0" indent="0" algn="just">
              <a:buNone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Seyahat</a:t>
            </a:r>
            <a:endParaRPr lang="tr-T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Hibe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miktarının hesaplanması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Uygulanabilecek 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mesafe bandının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belirlenebilmesi için yararlanıcı, Komisyonun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ec.europa.eu/programmes/erasmus-plus/tools/distance_en.htm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adresindeki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çevrim içi mesafe hesaplayıcısını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kullanacaktır. Burada yer alan tutar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arasındaki gidiş-dönüş seyahat için ödenen hibe miktarını temsil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eder.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Başlangıç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noktası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Gönderen Kuruluşun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bulunduğu yer</a:t>
            </a:r>
          </a:p>
          <a:p>
            <a:pPr marL="0" indent="0" algn="just">
              <a:buNone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itiş noktası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Faaliyetin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gerçekleştirileceği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yer: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Ev Sahibi Kuruluşun bulunduğu yer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Destekleyici 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belgeler : 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tr-TR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alep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edildiği takdirde gönderilecektir.)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Katılım belgesi: ev sahibi kuruluş tarafından imzalanmalı, katılımcının adını soyadını içermeli, yurtdışındaki faaliyetin amacı yer almalı, Faaliyetin başlama ve bitiş tarihi yazmalı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Gönderen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kuruluşun bulunduğundan farklı bir yerden ve/veya ev sahibi kuruluşun bulunduğundan farklı bir yere seyahat edilmesi halinde, gerçek seyahat programı seyahat biletleriyle veya seyahat başlangıç ve varış yerlerini gösteren başka faturalarla desteklenir.</a:t>
            </a:r>
          </a:p>
          <a:p>
            <a:pPr marL="0" indent="0" algn="just">
              <a:buNone/>
            </a:pP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tr-TR" sz="1200" dirty="0"/>
          </a:p>
          <a:p>
            <a:pPr marL="0" indent="0">
              <a:buNone/>
            </a:pPr>
            <a:r>
              <a:rPr lang="tr-TR" sz="1200" dirty="0" smtClean="0"/>
              <a:t>	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5228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97" y="310342"/>
            <a:ext cx="8229600" cy="68580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latin typeface="TimesNewRomanPS-BoldMT"/>
              </a:rPr>
              <a:t>A) UYGUN </a:t>
            </a:r>
            <a:r>
              <a:rPr lang="tr-TR" sz="2400" b="1" dirty="0">
                <a:latin typeface="TimesNewRomanPS-BoldMT"/>
              </a:rPr>
              <a:t>MASRAFLAR</a:t>
            </a:r>
            <a:endParaRPr lang="tr-T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85" y="990600"/>
            <a:ext cx="8229600" cy="42084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destek</a:t>
            </a:r>
            <a:endParaRPr lang="en-US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Destekleyici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belgeler: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tr-TR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alep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edildiği takdirde gönderilecektir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0" indent="0" algn="just">
              <a:buNone/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tr-T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Katılım belgesi: </a:t>
            </a:r>
            <a:r>
              <a:rPr lang="tr-T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 sahibi kuruluş tarafından imzalanmalı, katılımcının adını soyadını içermeli, yurtdışındaki </a:t>
            </a:r>
            <a:r>
              <a:rPr lang="tr-TR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faaliyetin amacı </a:t>
            </a:r>
            <a:r>
              <a:rPr lang="tr-T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 almalı, Faaliyetin </a:t>
            </a:r>
            <a:r>
              <a:rPr lang="tr-TR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başlama ve bitiş tarihi </a:t>
            </a:r>
            <a:r>
              <a:rPr lang="tr-T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yazmalı</a:t>
            </a:r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1600" b="1" dirty="0" smtClean="0"/>
              <a:t>3)Kurumsal destek</a:t>
            </a:r>
            <a:endParaRPr lang="en-US" sz="1600" b="1" dirty="0" smtClean="0"/>
          </a:p>
          <a:p>
            <a:pPr marL="0" indent="0">
              <a:buNone/>
            </a:pPr>
            <a:endParaRPr lang="tr-TR" sz="1600" b="1" dirty="0"/>
          </a:p>
          <a:p>
            <a:pPr marL="0" indent="0">
              <a:buNone/>
            </a:pPr>
            <a:r>
              <a:rPr lang="tr-TR" sz="1600" b="1" dirty="0" smtClean="0"/>
              <a:t>Hibe </a:t>
            </a:r>
            <a:r>
              <a:rPr lang="tr-TR" sz="1600" b="1" dirty="0"/>
              <a:t>miktarının hesaplanması: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1600" dirty="0"/>
              <a:t>Kurumsal destek hibe miktarları hesaplanırken göz önünde bulundurulan katılımcı sayısı, Mesleki Eğitim öğrenicilerinin </a:t>
            </a:r>
            <a:r>
              <a:rPr lang="tr-TR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refakatçilerini</a:t>
            </a:r>
            <a:r>
              <a:rPr lang="tr-TR" sz="1600" dirty="0"/>
              <a:t> kapsamaz.</a:t>
            </a:r>
          </a:p>
          <a:p>
            <a:pPr marL="0" indent="0" algn="just">
              <a:buNone/>
            </a:pPr>
            <a:r>
              <a:rPr lang="tr-TR" sz="1600" b="1" dirty="0" smtClean="0"/>
              <a:t>Destekleyici </a:t>
            </a:r>
            <a:r>
              <a:rPr lang="tr-TR" sz="1600" b="1" dirty="0"/>
              <a:t>belgeler: </a:t>
            </a:r>
            <a:r>
              <a:rPr lang="tr-TR" sz="1400" b="1" dirty="0" smtClean="0"/>
              <a:t>(</a:t>
            </a:r>
            <a:r>
              <a:rPr lang="en-US" sz="1400" b="1" dirty="0" smtClean="0"/>
              <a:t>T</a:t>
            </a:r>
            <a:r>
              <a:rPr lang="tr-TR" sz="1400" b="1" dirty="0" err="1" smtClean="0"/>
              <a:t>alep</a:t>
            </a:r>
            <a:r>
              <a:rPr lang="tr-TR" sz="1400" b="1" dirty="0" smtClean="0"/>
              <a:t> </a:t>
            </a:r>
            <a:r>
              <a:rPr lang="tr-TR" sz="1400" b="1" dirty="0"/>
              <a:t>edildiği takdirde gönderilecektir</a:t>
            </a:r>
            <a:r>
              <a:rPr lang="tr-TR" sz="1400" b="1" dirty="0" smtClean="0"/>
              <a:t>.)</a:t>
            </a:r>
          </a:p>
          <a:p>
            <a:pPr marL="0" indent="0" algn="just">
              <a:buNone/>
            </a:pPr>
            <a:r>
              <a:rPr lang="tr-T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Katılım </a:t>
            </a:r>
            <a:r>
              <a:rPr lang="tr-T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belgesi: </a:t>
            </a:r>
            <a:r>
              <a:rPr lang="tr-T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 sahibi kuruluş tarafından imzalanmalı, katılımcının adını soyadını içermeli, yurtdışındaki faaliyetin amacı yer almalı, Faaliyetin başlama ve bitiş tarihi yazmalı</a:t>
            </a:r>
          </a:p>
          <a:p>
            <a:pPr marL="0" lvl="0" indent="0" algn="just">
              <a:buNone/>
            </a:pPr>
            <a:endParaRPr lang="tr-T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4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09" y="304800"/>
            <a:ext cx="8229600" cy="609600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TimesNewRomanPS-BoldMT"/>
              </a:rPr>
              <a:t>A) UYGUN MASRAFLAR</a:t>
            </a:r>
            <a:endParaRPr lang="tr-T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09" y="1066799"/>
            <a:ext cx="8229600" cy="40603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b="1" dirty="0" smtClean="0"/>
              <a:t>4) </a:t>
            </a:r>
            <a:r>
              <a:rPr lang="tr-TR" b="1" dirty="0"/>
              <a:t>Dil </a:t>
            </a:r>
            <a:r>
              <a:rPr lang="tr-TR" b="1" dirty="0" smtClean="0"/>
              <a:t>desteği</a:t>
            </a:r>
            <a:endParaRPr lang="en-US" b="1" dirty="0" smtClean="0"/>
          </a:p>
          <a:p>
            <a:pPr marL="0" indent="0" algn="just">
              <a:buNone/>
            </a:pPr>
            <a:endParaRPr lang="tr-TR" b="1" dirty="0" smtClean="0"/>
          </a:p>
          <a:p>
            <a:pPr marL="0" indent="0" algn="just">
              <a:buNone/>
            </a:pPr>
            <a:r>
              <a:rPr lang="tr-TR" b="1" dirty="0" smtClean="0"/>
              <a:t>Hibe </a:t>
            </a:r>
            <a:r>
              <a:rPr lang="tr-TR" b="1" dirty="0"/>
              <a:t>miktarının hesaplanması:</a:t>
            </a:r>
            <a:r>
              <a:rPr lang="tr-TR" dirty="0"/>
              <a:t> </a:t>
            </a:r>
            <a:endParaRPr lang="tr-TR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/>
              <a:t>Dil </a:t>
            </a:r>
            <a:r>
              <a:rPr lang="tr-TR" dirty="0"/>
              <a:t>desteği için hibe desteği sadece yurtdışı hareketlilik dönemi </a:t>
            </a:r>
            <a:r>
              <a:rPr lang="tr-TR" dirty="0">
                <a:solidFill>
                  <a:srgbClr val="FF0000"/>
                </a:solidFill>
              </a:rPr>
              <a:t>en az bir ay </a:t>
            </a:r>
            <a:r>
              <a:rPr lang="tr-TR" dirty="0"/>
              <a:t>olan Mesleki Eğitim öğrenicileri için talep edilebilir</a:t>
            </a:r>
            <a:r>
              <a:rPr lang="tr-TR" dirty="0" smtClean="0"/>
              <a:t>.</a:t>
            </a:r>
            <a:endParaRPr lang="tr-TR" dirty="0"/>
          </a:p>
          <a:p>
            <a:pPr marL="0" indent="0" algn="just">
              <a:buNone/>
            </a:pPr>
            <a:r>
              <a:rPr lang="tr-TR" b="1" dirty="0" smtClean="0"/>
              <a:t>Destekleyici </a:t>
            </a:r>
            <a:r>
              <a:rPr lang="tr-TR" b="1" dirty="0"/>
              <a:t>belgeler</a:t>
            </a:r>
            <a:r>
              <a:rPr lang="tr-TR" b="1" dirty="0" smtClean="0"/>
              <a:t>:(</a:t>
            </a:r>
            <a:r>
              <a:rPr lang="en-US" b="1" dirty="0" smtClean="0"/>
              <a:t>T</a:t>
            </a:r>
            <a:r>
              <a:rPr lang="tr-TR" b="1" dirty="0" err="1" smtClean="0"/>
              <a:t>alep</a:t>
            </a:r>
            <a:r>
              <a:rPr lang="tr-TR" b="1" dirty="0" smtClean="0"/>
              <a:t> </a:t>
            </a:r>
            <a:r>
              <a:rPr lang="tr-TR" b="1" dirty="0"/>
              <a:t>edildiği takdirde gönderilecektir</a:t>
            </a:r>
            <a:r>
              <a:rPr lang="tr-TR" b="1" dirty="0" smtClean="0"/>
              <a:t>.)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/>
              <a:t>Kurslara </a:t>
            </a:r>
            <a:r>
              <a:rPr lang="tr-TR" dirty="0"/>
              <a:t>katıldığına dair, kurs düzenleyicisi tarafından imzalanmış, katılımcının </a:t>
            </a:r>
            <a:r>
              <a:rPr lang="tr-TR" dirty="0" smtClean="0"/>
              <a:t>adını, öğretilen </a:t>
            </a:r>
            <a:r>
              <a:rPr lang="tr-TR" dirty="0"/>
              <a:t>dili ve sağlanan dil desteğinin formatını ve süresini içeren </a:t>
            </a:r>
            <a:r>
              <a:rPr lang="tr-TR" dirty="0">
                <a:solidFill>
                  <a:srgbClr val="FF0000"/>
                </a:solidFill>
              </a:rPr>
              <a:t>katılım </a:t>
            </a:r>
            <a:r>
              <a:rPr lang="tr-TR" dirty="0" smtClean="0">
                <a:solidFill>
                  <a:srgbClr val="FF0000"/>
                </a:solidFill>
              </a:rPr>
              <a:t>belgesi</a:t>
            </a:r>
            <a:r>
              <a:rPr lang="tr-TR" dirty="0" smtClean="0"/>
              <a:t>, veya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/>
              <a:t>Öğrenme </a:t>
            </a:r>
            <a:r>
              <a:rPr lang="tr-TR" dirty="0"/>
              <a:t>materyallerinin satın alınması karşılığında alınmış, ilgili dili, </a:t>
            </a:r>
            <a:r>
              <a:rPr lang="tr-TR" dirty="0" smtClean="0">
                <a:solidFill>
                  <a:srgbClr val="FF0000"/>
                </a:solidFill>
              </a:rPr>
              <a:t>faturayı</a:t>
            </a:r>
            <a:r>
              <a:rPr lang="tr-TR" dirty="0" smtClean="0"/>
              <a:t> hazırlayan </a:t>
            </a:r>
            <a:r>
              <a:rPr lang="tr-TR" dirty="0"/>
              <a:t>kuruluşun adını ve adresini, tutar ve para birimini ve fatura tarihini </a:t>
            </a:r>
            <a:r>
              <a:rPr lang="tr-TR" dirty="0" smtClean="0"/>
              <a:t>belirten fatura</a:t>
            </a:r>
            <a:r>
              <a:rPr lang="tr-TR" dirty="0"/>
              <a:t>, </a:t>
            </a:r>
            <a:r>
              <a:rPr lang="tr-TR" dirty="0" smtClean="0"/>
              <a:t>veya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FF0000"/>
                </a:solidFill>
              </a:rPr>
              <a:t>Dil </a:t>
            </a:r>
            <a:r>
              <a:rPr lang="tr-TR" dirty="0">
                <a:solidFill>
                  <a:srgbClr val="FF0000"/>
                </a:solidFill>
              </a:rPr>
              <a:t>desteğinin doğrudan yararlanıcı tarafından sunulduğu hallerde</a:t>
            </a:r>
            <a:r>
              <a:rPr lang="tr-TR" dirty="0"/>
              <a:t>: </a:t>
            </a:r>
            <a:r>
              <a:rPr lang="tr-TR" dirty="0" smtClean="0"/>
              <a:t>katılımcı tarafından </a:t>
            </a:r>
            <a:r>
              <a:rPr lang="tr-TR" dirty="0"/>
              <a:t>imza ve tarih atılmış, katılımcının adını, öğretilen dili, alınan dil </a:t>
            </a:r>
            <a:r>
              <a:rPr lang="tr-TR" dirty="0" smtClean="0"/>
              <a:t>desteğinin formatını </a:t>
            </a:r>
            <a:r>
              <a:rPr lang="tr-TR" dirty="0"/>
              <a:t>ve süresini belirten bir beyan.</a:t>
            </a:r>
          </a:p>
        </p:txBody>
      </p:sp>
    </p:spTree>
    <p:extLst>
      <p:ext uri="{BB962C8B-B14F-4D97-AF65-F5344CB8AC3E}">
        <p14:creationId xmlns:p14="http://schemas.microsoft.com/office/powerpoint/2010/main" val="14971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75" y="228600"/>
            <a:ext cx="8229600" cy="762000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TimesNewRomanPS-BoldMT"/>
              </a:rPr>
              <a:t>A) UYGUN MASRAFLAR</a:t>
            </a:r>
            <a:endParaRPr lang="tr-T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39798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Gerçekleşen Masrafların Hesaplanması</a:t>
            </a:r>
          </a:p>
          <a:p>
            <a:pPr marL="0" indent="0" algn="just">
              <a:buNone/>
            </a:pP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Özel ihtiyaç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desteği</a:t>
            </a:r>
          </a:p>
          <a:p>
            <a:pPr marL="0" indent="0" algn="just">
              <a:buNone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Hibe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miktarının hesaplanması: 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ibe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gerçekleşen uygun masrafların %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100'ünün geri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ödenmesi şeklindedir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Uygun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masraflar: 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ngelli </a:t>
            </a:r>
            <a:r>
              <a:rPr lang="tr-T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kişilerin Projeye katılımına olanak sağlamak için </a:t>
            </a:r>
            <a:r>
              <a:rPr lang="tr-T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zaruri olan ilave </a:t>
            </a:r>
            <a:r>
              <a:rPr lang="tr-T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masraflar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Destekleyici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belgeler: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gerçekleşen masrafları belgeleyen, </a:t>
            </a:r>
            <a:r>
              <a:rPr lang="tr-TR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faturayı hazırlayan </a:t>
            </a:r>
            <a:r>
              <a:rPr lang="tr-TR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kuruluşun adını ve adresini, tutarı ve para birimini ve fatura </a:t>
            </a:r>
            <a:r>
              <a:rPr lang="tr-TR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tarihini gösteren faturalar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diğer destekleyici belgeler (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engelin türü ve derecesini kanıtlayan belgeler, vs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85" y="304800"/>
            <a:ext cx="8229600" cy="609600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TimesNewRomanPS-BoldMT"/>
              </a:rPr>
              <a:t>A) UYGUN MASRAFLAR</a:t>
            </a:r>
            <a:endParaRPr lang="tr-T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85" y="1066800"/>
            <a:ext cx="8229600" cy="42084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1600" b="1" dirty="0" smtClean="0"/>
              <a:t>2) </a:t>
            </a:r>
            <a:r>
              <a:rPr lang="tr-TR" sz="1600" b="1" dirty="0"/>
              <a:t>İstisnai </a:t>
            </a:r>
            <a:r>
              <a:rPr lang="tr-TR" sz="1600" b="1" dirty="0" smtClean="0"/>
              <a:t>masraflar</a:t>
            </a:r>
          </a:p>
          <a:p>
            <a:pPr marL="0" indent="0" algn="just">
              <a:buNone/>
            </a:pPr>
            <a:endParaRPr lang="tr-TR" sz="1600" b="1" dirty="0" smtClean="0"/>
          </a:p>
          <a:p>
            <a:pPr marL="0" indent="0" algn="just">
              <a:buNone/>
            </a:pPr>
            <a:r>
              <a:rPr lang="tr-TR" sz="1600" b="1" dirty="0" smtClean="0"/>
              <a:t>Hibe </a:t>
            </a:r>
            <a:r>
              <a:rPr lang="tr-TR" sz="1600" b="1" dirty="0"/>
              <a:t>miktarının hesaplanması:</a:t>
            </a:r>
            <a:r>
              <a:rPr lang="tr-TR" sz="1600" dirty="0"/>
              <a:t> </a:t>
            </a:r>
            <a:endParaRPr lang="tr-TR" sz="16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1600" dirty="0"/>
              <a:t>H</a:t>
            </a:r>
            <a:r>
              <a:rPr lang="tr-TR" sz="1600" dirty="0" smtClean="0"/>
              <a:t>ibe </a:t>
            </a:r>
            <a:r>
              <a:rPr lang="tr-TR" sz="1600" dirty="0"/>
              <a:t>gerçekleşen uygun masrafların %100'ünün </a:t>
            </a:r>
            <a:r>
              <a:rPr lang="tr-TR" sz="1600" dirty="0" smtClean="0"/>
              <a:t>geri ödenmesi </a:t>
            </a:r>
            <a:r>
              <a:rPr lang="tr-TR" sz="1600" dirty="0"/>
              <a:t>şeklindedir</a:t>
            </a:r>
            <a:r>
              <a:rPr lang="tr-TR" sz="1600" dirty="0" smtClean="0"/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1600" dirty="0" smtClean="0"/>
              <a:t>Koordinatör</a:t>
            </a:r>
            <a:r>
              <a:rPr lang="tr-TR" sz="1600" dirty="0"/>
              <a:t>, nihai rapor </a:t>
            </a:r>
            <a:r>
              <a:rPr lang="tr-TR" sz="1600" dirty="0" smtClean="0"/>
              <a:t>aşamasında (ayrıntılı raporlama </a:t>
            </a:r>
            <a:r>
              <a:rPr lang="tr-TR" sz="1600" dirty="0"/>
              <a:t>olmaksızın) </a:t>
            </a:r>
            <a:r>
              <a:rPr lang="tr-TR" sz="1600" dirty="0" smtClean="0"/>
              <a:t>istisnai </a:t>
            </a:r>
            <a:r>
              <a:rPr lang="tr-TR" sz="1600" dirty="0"/>
              <a:t>masraflar </a:t>
            </a:r>
            <a:r>
              <a:rPr lang="tr-TR" sz="1600" dirty="0" smtClean="0"/>
              <a:t>için </a:t>
            </a:r>
            <a:r>
              <a:rPr lang="tr-TR" sz="1600" dirty="0"/>
              <a:t>destekleyici </a:t>
            </a:r>
            <a:r>
              <a:rPr lang="tr-TR" sz="1600" dirty="0" smtClean="0"/>
              <a:t>nitelikte olan, </a:t>
            </a:r>
            <a:r>
              <a:rPr lang="tr-TR" sz="1600" dirty="0">
                <a:solidFill>
                  <a:srgbClr val="00B0F0"/>
                </a:solidFill>
              </a:rPr>
              <a:t>yapılan gerçekleşen masrafları belgeleyen, faturayı hazırlayan kuruluşun adını ve adresini, tutarı ve para birimini ve fatura tarihini gösteren faturaların </a:t>
            </a:r>
            <a:r>
              <a:rPr lang="tr-TR" sz="1600" dirty="0" smtClean="0">
                <a:solidFill>
                  <a:srgbClr val="00B0F0"/>
                </a:solidFill>
              </a:rPr>
              <a:t>orijinallerini </a:t>
            </a:r>
            <a:r>
              <a:rPr lang="tr-TR" sz="1600" dirty="0" smtClean="0"/>
              <a:t>Merkez’e iletmekle </a:t>
            </a:r>
            <a:r>
              <a:rPr lang="tr-TR" sz="1600" dirty="0"/>
              <a:t>yükümlüdür</a:t>
            </a:r>
            <a:r>
              <a:rPr lang="tr-TR" sz="1600" dirty="0" smtClean="0"/>
              <a:t>.</a:t>
            </a:r>
            <a:endParaRPr lang="tr-TR" sz="1600" dirty="0"/>
          </a:p>
          <a:p>
            <a:pPr marL="0" indent="0" algn="just">
              <a:buNone/>
            </a:pPr>
            <a:r>
              <a:rPr lang="tr-TR" sz="1600" b="1" dirty="0" smtClean="0"/>
              <a:t>Uygun </a:t>
            </a:r>
            <a:r>
              <a:rPr lang="tr-TR" sz="1600" b="1" dirty="0"/>
              <a:t>masraflar</a:t>
            </a:r>
            <a:r>
              <a:rPr lang="tr-TR" sz="1600" b="1" dirty="0" smtClean="0"/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1600" dirty="0" smtClean="0"/>
              <a:t>Daha </a:t>
            </a:r>
            <a:r>
              <a:rPr lang="tr-TR" sz="1600" dirty="0"/>
              <a:t>az fırsata sahip öğrenicilerin Projeye katılımına olanak sağlamak için zaruri </a:t>
            </a:r>
            <a:r>
              <a:rPr lang="tr-TR" sz="1600" dirty="0" smtClean="0"/>
              <a:t>olan masraflar.</a:t>
            </a:r>
          </a:p>
          <a:p>
            <a:pPr marL="0" indent="0" algn="just">
              <a:buNone/>
            </a:pPr>
            <a:r>
              <a:rPr lang="tr-TR" sz="1600" b="1" dirty="0" smtClean="0"/>
              <a:t>Destekleyici </a:t>
            </a:r>
            <a:r>
              <a:rPr lang="tr-TR" sz="1600" b="1" dirty="0"/>
              <a:t>belgeler: </a:t>
            </a:r>
            <a:endParaRPr lang="en-US" sz="1600" b="1" dirty="0" smtClean="0"/>
          </a:p>
          <a:p>
            <a:pPr marL="0" indent="0" algn="just">
              <a:buNone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gerçekleşen masrafları belgeleyen, faturayı hazırlayan kuruluşun adını ve adresini, tutarı ve para birimini ve fatura tarihini gösteren faturalar ve diğer destekleyici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belgeler</a:t>
            </a:r>
            <a:endParaRPr lang="tr-TR" dirty="0"/>
          </a:p>
          <a:p>
            <a:pPr marL="0" indent="0"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04744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3" name="Object 1"/>
          <p:cNvGraphicFramePr>
            <a:graphicFrameLocks noChangeAspect="1"/>
          </p:cNvGraphicFramePr>
          <p:nvPr/>
        </p:nvGraphicFramePr>
        <p:xfrm>
          <a:off x="4557713" y="3414713"/>
          <a:ext cx="28575" cy="2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Artwork" r:id="rId4" imgW="277587075" imgH="277120350" progId="Adobe.Illustrator.15.1">
                  <p:embed/>
                </p:oleObj>
              </mc:Choice>
              <mc:Fallback>
                <p:oleObj name="Artwork" r:id="rId4" imgW="277587075" imgH="277120350" progId="Adobe.Illustrator.15.1">
                  <p:embed/>
                  <p:pic>
                    <p:nvPicPr>
                      <p:cNvPr id="5632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3414713"/>
                        <a:ext cx="28575" cy="2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Rectangle 7"/>
          <p:cNvSpPr>
            <a:spLocks noChangeArrowheads="1"/>
          </p:cNvSpPr>
          <p:nvPr/>
        </p:nvSpPr>
        <p:spPr bwMode="auto">
          <a:xfrm>
            <a:off x="152400" y="2249472"/>
            <a:ext cx="8991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7325" indent="-187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cs typeface="Tahoma" pitchFamily="34" charset="0"/>
              </a:rPr>
              <a:t>201</a:t>
            </a:r>
            <a:r>
              <a:rPr lang="tr-TR" sz="2800" b="1" dirty="0">
                <a:cs typeface="Tahoma" pitchFamily="34" charset="0"/>
              </a:rPr>
              <a:t>9-2020</a:t>
            </a:r>
            <a:r>
              <a:rPr lang="en-US" sz="2800" b="1" dirty="0">
                <a:cs typeface="Tahoma" pitchFamily="34" charset="0"/>
              </a:rPr>
              <a:t> </a:t>
            </a:r>
            <a:r>
              <a:rPr lang="en-US" sz="2800" b="1" dirty="0" err="1">
                <a:cs typeface="Tahoma" pitchFamily="34" charset="0"/>
              </a:rPr>
              <a:t>Yıl</a:t>
            </a:r>
            <a:r>
              <a:rPr lang="tr-TR" sz="2800" b="1" dirty="0" err="1">
                <a:cs typeface="Tahoma" pitchFamily="34" charset="0"/>
              </a:rPr>
              <a:t>ları</a:t>
            </a:r>
            <a:r>
              <a:rPr lang="en-US" sz="2800" b="1" dirty="0">
                <a:cs typeface="Tahoma" pitchFamily="34" charset="0"/>
              </a:rPr>
              <a:t> Mesleki Eğitim </a:t>
            </a:r>
            <a:r>
              <a:rPr lang="en-US" sz="2800" b="1" dirty="0" err="1">
                <a:cs typeface="Tahoma" pitchFamily="34" charset="0"/>
              </a:rPr>
              <a:t>Öğrenici</a:t>
            </a:r>
            <a:r>
              <a:rPr lang="en-US" sz="2800" b="1" dirty="0">
                <a:cs typeface="Tahoma" pitchFamily="34" charset="0"/>
              </a:rPr>
              <a:t> ve </a:t>
            </a:r>
            <a:r>
              <a:rPr lang="en-US" sz="2800" b="1" dirty="0" err="1">
                <a:cs typeface="Tahoma" pitchFamily="34" charset="0"/>
              </a:rPr>
              <a:t>Personel</a:t>
            </a:r>
            <a:r>
              <a:rPr lang="en-US" sz="2800" b="1" dirty="0">
                <a:cs typeface="Tahoma" pitchFamily="34" charset="0"/>
              </a:rPr>
              <a:t> </a:t>
            </a:r>
            <a:r>
              <a:rPr lang="en-US" sz="2800" b="1" dirty="0" err="1">
                <a:cs typeface="Tahoma" pitchFamily="34" charset="0"/>
              </a:rPr>
              <a:t>Hareketliliği</a:t>
            </a:r>
            <a:r>
              <a:rPr lang="en-US" sz="2800" b="1" dirty="0">
                <a:cs typeface="Tahoma" pitchFamily="34" charset="0"/>
              </a:rPr>
              <a:t> </a:t>
            </a:r>
            <a:r>
              <a:rPr lang="en-US" sz="2800" b="1" dirty="0" err="1">
                <a:cs typeface="Tahoma" pitchFamily="34" charset="0"/>
              </a:rPr>
              <a:t>Projeleri</a:t>
            </a:r>
            <a:r>
              <a:rPr lang="en-US" sz="2800" b="1" dirty="0">
                <a:cs typeface="Tahoma" pitchFamily="34" charset="0"/>
              </a:rPr>
              <a:t> </a:t>
            </a:r>
            <a:r>
              <a:rPr lang="en-US" sz="2800" b="1" dirty="0" err="1">
                <a:cs typeface="Tahoma" pitchFamily="34" charset="0"/>
              </a:rPr>
              <a:t>Nihai</a:t>
            </a:r>
            <a:r>
              <a:rPr lang="en-US" sz="2800" b="1" dirty="0">
                <a:cs typeface="Tahoma" pitchFamily="34" charset="0"/>
              </a:rPr>
              <a:t> </a:t>
            </a:r>
            <a:r>
              <a:rPr lang="en-US" sz="2800" b="1" dirty="0" err="1">
                <a:cs typeface="Tahoma" pitchFamily="34" charset="0"/>
              </a:rPr>
              <a:t>Rapor</a:t>
            </a:r>
            <a:r>
              <a:rPr lang="en-US" sz="2800" b="1" dirty="0">
                <a:cs typeface="Tahoma" pitchFamily="34" charset="0"/>
              </a:rPr>
              <a:t> </a:t>
            </a:r>
            <a:r>
              <a:rPr lang="en-US" sz="2800" b="1" dirty="0" err="1">
                <a:cs typeface="Tahoma" pitchFamily="34" charset="0"/>
              </a:rPr>
              <a:t>Hazırlama</a:t>
            </a:r>
            <a:r>
              <a:rPr lang="en-US" sz="2800" b="1" dirty="0">
                <a:cs typeface="Tahoma" pitchFamily="34" charset="0"/>
              </a:rPr>
              <a:t> </a:t>
            </a:r>
            <a:r>
              <a:rPr lang="en-US" sz="2800" b="1" dirty="0" err="1">
                <a:cs typeface="Tahoma" pitchFamily="34" charset="0"/>
              </a:rPr>
              <a:t>Destek</a:t>
            </a:r>
            <a:r>
              <a:rPr lang="en-US" sz="2800" b="1" dirty="0">
                <a:cs typeface="Tahoma" pitchFamily="34" charset="0"/>
              </a:rPr>
              <a:t> </a:t>
            </a:r>
            <a:r>
              <a:rPr lang="en-US" sz="2800" b="1" dirty="0" err="1">
                <a:cs typeface="Tahoma" pitchFamily="34" charset="0"/>
              </a:rPr>
              <a:t>Toplantısı</a:t>
            </a:r>
            <a:r>
              <a:rPr lang="en-US" sz="2800" b="1" dirty="0">
                <a:cs typeface="Tahoma" pitchFamily="34" charset="0"/>
              </a:rPr>
              <a:t> </a:t>
            </a:r>
            <a:endParaRPr lang="tr-TR" sz="2800" b="1" dirty="0"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039" y="4495800"/>
            <a:ext cx="1889924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>
            <a:off x="431800" y="800100"/>
            <a:ext cx="8229600" cy="45719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285615"/>
              </p:ext>
            </p:extLst>
          </p:nvPr>
        </p:nvGraphicFramePr>
        <p:xfrm>
          <a:off x="0" y="76200"/>
          <a:ext cx="9067800" cy="682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966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Bütçe kalemi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Standart</a:t>
                      </a:r>
                      <a:r>
                        <a:rPr lang="tr-TR" sz="1400" baseline="0" dirty="0" smtClean="0"/>
                        <a:t> Raporlama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Ayrıntılı Raporlama</a:t>
                      </a:r>
                    </a:p>
                    <a:p>
                      <a:pPr algn="ctr"/>
                      <a:endParaRPr lang="tr-TR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338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rgbClr val="FF0000"/>
                          </a:solidFill>
                        </a:rPr>
                        <a:t>Seyahat</a:t>
                      </a:r>
                      <a:endParaRPr lang="tr-T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Nihai rapor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Nihai rapor</a:t>
                      </a:r>
                    </a:p>
                    <a:p>
                      <a:pPr algn="ctr"/>
                      <a:endParaRPr lang="tr-TR" sz="1400" dirty="0" smtClean="0"/>
                    </a:p>
                    <a:p>
                      <a:pPr algn="ctr"/>
                      <a:r>
                        <a:rPr lang="tr-TR" sz="1400" dirty="0" smtClean="0"/>
                        <a:t>Madde II.20.2'de</a:t>
                      </a:r>
                      <a:r>
                        <a:rPr lang="en-US" sz="1400" dirty="0" smtClean="0"/>
                        <a:t> </a:t>
                      </a:r>
                      <a:r>
                        <a:rPr lang="tr-TR" sz="1400" dirty="0" smtClean="0"/>
                        <a:t>belirtilen</a:t>
                      </a:r>
                    </a:p>
                    <a:p>
                      <a:pPr algn="ctr"/>
                      <a:r>
                        <a:rPr lang="tr-TR" sz="1400" dirty="0" smtClean="0"/>
                        <a:t>Destekleyici</a:t>
                      </a:r>
                      <a:r>
                        <a:rPr lang="en-US" sz="1400" dirty="0" smtClean="0"/>
                        <a:t> </a:t>
                      </a:r>
                      <a:r>
                        <a:rPr lang="tr-TR" sz="1400" dirty="0" smtClean="0"/>
                        <a:t>belgeler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338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rgbClr val="FF0000"/>
                          </a:solidFill>
                        </a:rPr>
                        <a:t>Bireysel</a:t>
                      </a:r>
                    </a:p>
                    <a:p>
                      <a:pPr algn="ctr"/>
                      <a:r>
                        <a:rPr lang="tr-TR" sz="1400" b="1" dirty="0" smtClean="0">
                          <a:solidFill>
                            <a:srgbClr val="FF0000"/>
                          </a:solidFill>
                        </a:rPr>
                        <a:t>Destek</a:t>
                      </a:r>
                      <a:endParaRPr lang="tr-T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Nihai rapor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Nihai rapor</a:t>
                      </a:r>
                    </a:p>
                    <a:p>
                      <a:pPr algn="ctr"/>
                      <a:endParaRPr lang="tr-TR" sz="1400" dirty="0" smtClean="0"/>
                    </a:p>
                    <a:p>
                      <a:pPr algn="ctr"/>
                      <a:r>
                        <a:rPr lang="tr-TR" sz="1400" dirty="0" smtClean="0"/>
                        <a:t>Madde II.20.2'de</a:t>
                      </a:r>
                      <a:r>
                        <a:rPr lang="en-US" sz="1400" dirty="0" smtClean="0"/>
                        <a:t> </a:t>
                      </a:r>
                      <a:r>
                        <a:rPr lang="tr-TR" sz="1400" dirty="0" smtClean="0"/>
                        <a:t>belirtilen</a:t>
                      </a:r>
                    </a:p>
                    <a:p>
                      <a:pPr algn="ctr"/>
                      <a:r>
                        <a:rPr lang="tr-TR" sz="1400" dirty="0" smtClean="0"/>
                        <a:t>Destekleyici</a:t>
                      </a:r>
                      <a:r>
                        <a:rPr lang="en-US" sz="1400" dirty="0" smtClean="0"/>
                        <a:t> </a:t>
                      </a:r>
                      <a:r>
                        <a:rPr lang="tr-TR" sz="1400" dirty="0" smtClean="0"/>
                        <a:t>belgeler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1338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rgbClr val="FF0000"/>
                          </a:solidFill>
                        </a:rPr>
                        <a:t>Kurumsal</a:t>
                      </a:r>
                    </a:p>
                    <a:p>
                      <a:pPr algn="ctr"/>
                      <a:r>
                        <a:rPr lang="tr-TR" sz="1400" b="1" dirty="0" smtClean="0">
                          <a:solidFill>
                            <a:srgbClr val="FF0000"/>
                          </a:solidFill>
                        </a:rPr>
                        <a:t>Destek</a:t>
                      </a:r>
                      <a:endParaRPr lang="tr-T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Nihai rapor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Nihai rapor</a:t>
                      </a:r>
                    </a:p>
                    <a:p>
                      <a:pPr algn="ctr"/>
                      <a:endParaRPr lang="tr-TR" sz="1400" dirty="0" smtClean="0"/>
                    </a:p>
                    <a:p>
                      <a:pPr algn="ctr"/>
                      <a:r>
                        <a:rPr lang="tr-TR" sz="1400" dirty="0" smtClean="0"/>
                        <a:t>Madde II.20.2'de</a:t>
                      </a:r>
                      <a:r>
                        <a:rPr lang="en-US" sz="1400" dirty="0" smtClean="0"/>
                        <a:t> </a:t>
                      </a:r>
                      <a:r>
                        <a:rPr lang="tr-TR" sz="1400" dirty="0" smtClean="0"/>
                        <a:t>belirtilen</a:t>
                      </a:r>
                    </a:p>
                    <a:p>
                      <a:pPr algn="ctr"/>
                      <a:r>
                        <a:rPr lang="tr-TR" sz="1400" dirty="0" smtClean="0"/>
                        <a:t>Destekleyici</a:t>
                      </a:r>
                      <a:r>
                        <a:rPr lang="en-US" sz="1400" dirty="0" smtClean="0"/>
                        <a:t> </a:t>
                      </a:r>
                      <a:r>
                        <a:rPr lang="tr-TR" sz="1400" dirty="0" smtClean="0"/>
                        <a:t>belgeler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1338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rgbClr val="FF0000"/>
                          </a:solidFill>
                        </a:rPr>
                        <a:t>Dil Desteği</a:t>
                      </a:r>
                      <a:endParaRPr lang="tr-T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Nihai rapor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Nihai rapor</a:t>
                      </a:r>
                    </a:p>
                    <a:p>
                      <a:pPr algn="ctr"/>
                      <a:endParaRPr lang="tr-TR" sz="1400" dirty="0" smtClean="0"/>
                    </a:p>
                    <a:p>
                      <a:pPr algn="ctr"/>
                      <a:r>
                        <a:rPr lang="tr-TR" sz="1400" dirty="0" smtClean="0"/>
                        <a:t>Madde II.20.2'de</a:t>
                      </a:r>
                      <a:r>
                        <a:rPr lang="en-US" sz="1400" dirty="0" smtClean="0"/>
                        <a:t> </a:t>
                      </a:r>
                      <a:r>
                        <a:rPr lang="tr-TR" sz="1400" dirty="0" smtClean="0"/>
                        <a:t>belirtilen</a:t>
                      </a:r>
                    </a:p>
                    <a:p>
                      <a:pPr algn="ctr"/>
                      <a:r>
                        <a:rPr lang="tr-TR" sz="1400" dirty="0" smtClean="0"/>
                        <a:t>Destekleyici</a:t>
                      </a:r>
                      <a:r>
                        <a:rPr lang="en-US" sz="1400" dirty="0" smtClean="0"/>
                        <a:t> </a:t>
                      </a:r>
                      <a:r>
                        <a:rPr lang="tr-TR" sz="1400" dirty="0" smtClean="0"/>
                        <a:t>belgeler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7821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rgbClr val="FF0000"/>
                          </a:solidFill>
                        </a:rPr>
                        <a:t>Özel ihtiyaç</a:t>
                      </a:r>
                    </a:p>
                    <a:p>
                      <a:pPr algn="ctr"/>
                      <a:r>
                        <a:rPr lang="tr-TR" sz="1400" b="1" dirty="0" smtClean="0">
                          <a:solidFill>
                            <a:srgbClr val="FF0000"/>
                          </a:solidFill>
                        </a:rPr>
                        <a:t>desteği</a:t>
                      </a:r>
                      <a:endParaRPr lang="tr-T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Nihai rapor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Nihai rapor</a:t>
                      </a:r>
                    </a:p>
                    <a:p>
                      <a:pPr algn="ctr"/>
                      <a:endParaRPr lang="tr-TR" sz="1400" dirty="0" smtClean="0"/>
                    </a:p>
                    <a:p>
                      <a:pPr algn="ctr"/>
                      <a:r>
                        <a:rPr lang="tr-TR" sz="1400" dirty="0" smtClean="0"/>
                        <a:t>Madde II.20.2'de</a:t>
                      </a:r>
                      <a:r>
                        <a:rPr lang="en-US" sz="1400" dirty="0" smtClean="0"/>
                        <a:t> </a:t>
                      </a:r>
                      <a:r>
                        <a:rPr lang="tr-TR" sz="1400" dirty="0" smtClean="0"/>
                        <a:t>belirtilen</a:t>
                      </a:r>
                    </a:p>
                    <a:p>
                      <a:pPr algn="ctr"/>
                      <a:r>
                        <a:rPr lang="tr-TR" sz="1400" dirty="0" smtClean="0"/>
                        <a:t>Destekleyici</a:t>
                      </a:r>
                      <a:r>
                        <a:rPr lang="en-US" sz="1400" dirty="0" smtClean="0"/>
                        <a:t> </a:t>
                      </a:r>
                      <a:r>
                        <a:rPr lang="tr-TR" sz="1400" dirty="0" smtClean="0"/>
                        <a:t>belgeler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4662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rgbClr val="FF0000"/>
                          </a:solidFill>
                        </a:rPr>
                        <a:t>İstisnai</a:t>
                      </a:r>
                    </a:p>
                    <a:p>
                      <a:pPr algn="ctr"/>
                      <a:r>
                        <a:rPr lang="tr-TR" sz="1400" b="1" dirty="0" smtClean="0">
                          <a:solidFill>
                            <a:srgbClr val="FF0000"/>
                          </a:solidFill>
                        </a:rPr>
                        <a:t>Masraflar</a:t>
                      </a:r>
                      <a:endParaRPr lang="tr-T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Nihai rapor</a:t>
                      </a:r>
                    </a:p>
                    <a:p>
                      <a:pPr algn="ctr"/>
                      <a:endParaRPr lang="tr-TR" sz="1400" dirty="0" smtClean="0"/>
                    </a:p>
                    <a:p>
                      <a:pPr algn="ctr"/>
                      <a:r>
                        <a:rPr lang="tr-TR" sz="1400" dirty="0" smtClean="0"/>
                        <a:t>Madde II.20.2'de</a:t>
                      </a:r>
                      <a:r>
                        <a:rPr lang="en-US" sz="1400" dirty="0" smtClean="0"/>
                        <a:t> </a:t>
                      </a:r>
                      <a:r>
                        <a:rPr lang="tr-TR" sz="1400" dirty="0" smtClean="0"/>
                        <a:t>belirtilen</a:t>
                      </a:r>
                    </a:p>
                    <a:p>
                      <a:pPr algn="ctr"/>
                      <a:r>
                        <a:rPr lang="tr-TR" sz="1400" dirty="0" smtClean="0"/>
                        <a:t>Destekleyici</a:t>
                      </a:r>
                      <a:r>
                        <a:rPr lang="en-US" sz="1400" dirty="0" smtClean="0"/>
                        <a:t> </a:t>
                      </a:r>
                      <a:r>
                        <a:rPr lang="tr-TR" sz="1400" dirty="0" smtClean="0"/>
                        <a:t>belgeler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Nihai rapor</a:t>
                      </a:r>
                    </a:p>
                    <a:p>
                      <a:pPr algn="ctr"/>
                      <a:endParaRPr lang="tr-TR" sz="1400" dirty="0" smtClean="0"/>
                    </a:p>
                    <a:p>
                      <a:pPr algn="ctr"/>
                      <a:r>
                        <a:rPr lang="tr-TR" sz="1400" dirty="0" smtClean="0"/>
                        <a:t>Madde II.20.2'de</a:t>
                      </a:r>
                      <a:r>
                        <a:rPr lang="en-US" sz="1400" dirty="0" smtClean="0"/>
                        <a:t> </a:t>
                      </a:r>
                      <a:r>
                        <a:rPr lang="tr-TR" sz="1400" dirty="0" smtClean="0"/>
                        <a:t>belirtilen</a:t>
                      </a:r>
                    </a:p>
                    <a:p>
                      <a:pPr algn="ctr"/>
                      <a:r>
                        <a:rPr lang="tr-TR" sz="1400" dirty="0" smtClean="0"/>
                        <a:t>Destekleyici</a:t>
                      </a:r>
                      <a:r>
                        <a:rPr lang="en-US" sz="1400" dirty="0" smtClean="0"/>
                        <a:t> </a:t>
                      </a:r>
                      <a:r>
                        <a:rPr lang="tr-TR" sz="1400" dirty="0" smtClean="0"/>
                        <a:t>belgeler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7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45" y="304800"/>
            <a:ext cx="8229600" cy="60960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latin typeface="TimesNewRomanPS-BoldMT"/>
              </a:rPr>
              <a:t>C) NİHAİ </a:t>
            </a:r>
            <a:r>
              <a:rPr lang="tr-TR" sz="2400" b="1" dirty="0">
                <a:latin typeface="TimesNewRomanPS-BoldMT"/>
              </a:rPr>
              <a:t>HİBE MİKTARININ BELİRLENMESİ</a:t>
            </a:r>
            <a:endParaRPr lang="tr-T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145" y="1066800"/>
            <a:ext cx="8229600" cy="420846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ararlanıcılara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ödenen toplam miktar, hiçbir şart altında, Madde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I.3.1'de belirtilen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azami miktarı aşamaz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uygulanmamışsa veya yetersiz, kısmi veya geç uygulanmışsa, Merkez,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Hibe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Sözleşmesi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III'te açıklanan şartlar uyarınca Projenin fiili uygulanma durumuna göre, başlangıçta öngörülen hibe miktarında azaltmaya gidebilir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Kurumsal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destek ve istisnai masraflara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yönelik nihai uygun harcama miktarına, yetersiz, kısmi ya da geç uygulama durumunda aşağıdaki oranlarda hibe kesintisi uygulanır:</a:t>
            </a:r>
          </a:p>
          <a:p>
            <a:pPr marL="0" indent="0" algn="just"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	o Nihai raporun puanı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ile 50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(ikisi de dâhil) arasındaysa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%25;</a:t>
            </a:r>
          </a:p>
          <a:p>
            <a:pPr marL="0" indent="0" algn="just"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	o Nihai raporun puanı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ile 40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(ikisi de dâhil) arasındaysa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%50;</a:t>
            </a:r>
          </a:p>
          <a:p>
            <a:pPr marL="0" indent="0" algn="just"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	o Nihai raporun puanı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ile 25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(ikisi de dâhil) arasındaysa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%75.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b="1" dirty="0" smtClean="0">
              <a:latin typeface="TimesNewRomanPSM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dirty="0" smtClean="0">
              <a:latin typeface="TimesNewRomanPSM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dirty="0"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425631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09801"/>
            <a:ext cx="7772400" cy="2862262"/>
          </a:xfrm>
        </p:spPr>
        <p:txBody>
          <a:bodyPr/>
          <a:lstStyle/>
          <a:p>
            <a:r>
              <a:rPr lang="tr-TR" dirty="0" smtClean="0"/>
              <a:t>EK BİLGİLER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67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047" y="1066800"/>
            <a:ext cx="8839200" cy="4953000"/>
          </a:xfrm>
        </p:spPr>
        <p:txBody>
          <a:bodyPr>
            <a:normAutofit fontScale="92500" lnSpcReduction="20000"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rgbClr val="FF0000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FF0000"/>
                </a:solidFill>
              </a:rPr>
              <a:t>Ortak Değişikliği yaptık, İaşe-İbate miktarı çok/az çıkıyor ne yapmalıyız?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Ortak değişikliği yaptık mesafe bandı az/çok çıkıyor ne yapmalıyız</a:t>
            </a:r>
            <a:r>
              <a:rPr lang="tr-TR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FF0000"/>
                </a:solidFill>
              </a:rPr>
              <a:t>Katılımcı anketlerini giremiyoruz ne yapmalıyız</a:t>
            </a:r>
            <a:r>
              <a:rPr lang="tr-TR" sz="2400" dirty="0" smtClean="0">
                <a:solidFill>
                  <a:srgbClr val="FF0000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>
              <a:solidFill>
                <a:srgbClr val="FF0000"/>
              </a:solidFill>
            </a:endParaRPr>
          </a:p>
          <a:p>
            <a:r>
              <a:rPr lang="tr-TR" dirty="0">
                <a:solidFill>
                  <a:srgbClr val="FF0000"/>
                </a:solidFill>
              </a:rPr>
              <a:t/>
            </a:r>
            <a:br>
              <a:rPr lang="tr-TR" dirty="0">
                <a:solidFill>
                  <a:srgbClr val="FF0000"/>
                </a:solidFill>
              </a:rPr>
            </a:br>
            <a:endParaRPr lang="tr-T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8763000" cy="5029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 err="1" smtClean="0">
                <a:solidFill>
                  <a:srgbClr val="FF0000"/>
                </a:solidFill>
              </a:rPr>
              <a:t>OLS’ye</a:t>
            </a:r>
            <a:r>
              <a:rPr lang="tr-TR" sz="2200" dirty="0" smtClean="0">
                <a:solidFill>
                  <a:srgbClr val="FF0000"/>
                </a:solidFill>
              </a:rPr>
              <a:t> giremedik ne yapmalıyız?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2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2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FF0000"/>
                </a:solidFill>
              </a:rPr>
              <a:t>2020 projemizin süresini uzatmak istiyoruz, ne kadar süre </a:t>
            </a:r>
            <a:r>
              <a:rPr lang="tr-TR" sz="2200" dirty="0" smtClean="0">
                <a:solidFill>
                  <a:srgbClr val="FF0000"/>
                </a:solidFill>
              </a:rPr>
              <a:t>uzatabiliriz?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2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2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 err="1" smtClean="0">
                <a:solidFill>
                  <a:srgbClr val="FF0000"/>
                </a:solidFill>
              </a:rPr>
              <a:t>Europass</a:t>
            </a:r>
            <a:r>
              <a:rPr lang="tr-TR" sz="2200" dirty="0" smtClean="0">
                <a:solidFill>
                  <a:srgbClr val="FF0000"/>
                </a:solidFill>
              </a:rPr>
              <a:t> </a:t>
            </a:r>
            <a:r>
              <a:rPr lang="tr-TR" sz="2200" dirty="0">
                <a:solidFill>
                  <a:srgbClr val="FF0000"/>
                </a:solidFill>
              </a:rPr>
              <a:t>Belgesi almakta sıkıntı çekiyoruz ne yapmalıyız</a:t>
            </a:r>
            <a:r>
              <a:rPr lang="tr-TR" sz="2200" dirty="0" smtClean="0">
                <a:solidFill>
                  <a:srgbClr val="FF0000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>
              <a:solidFill>
                <a:srgbClr val="FF0000"/>
              </a:solidFill>
            </a:endParaRPr>
          </a:p>
          <a:p>
            <a:r>
              <a:rPr lang="tr-TR" dirty="0">
                <a:solidFill>
                  <a:srgbClr val="FF0000"/>
                </a:solidFill>
              </a:rPr>
              <a:t/>
            </a:r>
            <a:br>
              <a:rPr lang="tr-TR" dirty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85" y="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Başka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Birimi Cinsinden Yapılan Masrafların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Avro'ya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Çevrilmesi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10704" cy="4056061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	Avro </a:t>
            </a:r>
            <a:r>
              <a:rPr lang="tr-TR" dirty="0"/>
              <a:t>dışında başka bir para biriminde genel hesapları olan yararlanıcılar, başka para </a:t>
            </a:r>
            <a:r>
              <a:rPr lang="tr-TR" dirty="0" smtClean="0"/>
              <a:t>birimleri cinsinden </a:t>
            </a:r>
            <a:r>
              <a:rPr lang="tr-TR" dirty="0"/>
              <a:t>yaptığı masrafları </a:t>
            </a:r>
            <a:r>
              <a:rPr lang="tr-TR" dirty="0" err="1"/>
              <a:t>Avro'ya</a:t>
            </a:r>
            <a:r>
              <a:rPr lang="tr-TR" dirty="0"/>
              <a:t> çevirirken, </a:t>
            </a:r>
            <a:r>
              <a:rPr lang="tr-TR" dirty="0">
                <a:solidFill>
                  <a:srgbClr val="00B0F0"/>
                </a:solidFill>
              </a:rPr>
              <a:t>sözleşmenin iki taraftan en son </a:t>
            </a:r>
            <a:r>
              <a:rPr lang="tr-TR" dirty="0" smtClean="0">
                <a:solidFill>
                  <a:srgbClr val="00B0F0"/>
                </a:solidFill>
              </a:rPr>
              <a:t>imzalayan tarafından </a:t>
            </a:r>
            <a:r>
              <a:rPr lang="tr-TR" dirty="0">
                <a:solidFill>
                  <a:srgbClr val="00B0F0"/>
                </a:solidFill>
              </a:rPr>
              <a:t>imzalandığı gün geçerli</a:t>
            </a:r>
            <a:r>
              <a:rPr lang="tr-TR" dirty="0"/>
              <a:t> olan </a:t>
            </a:r>
            <a:r>
              <a:rPr lang="tr-TR" dirty="0">
                <a:solidFill>
                  <a:srgbClr val="FF0000"/>
                </a:solidFill>
              </a:rPr>
              <a:t>Komisyon tarafından </a:t>
            </a:r>
            <a:r>
              <a:rPr lang="tr-TR" dirty="0" smtClean="0">
                <a:solidFill>
                  <a:srgbClr val="FF0000"/>
                </a:solidFill>
              </a:rPr>
              <a:t>belirlenerek </a:t>
            </a:r>
            <a:r>
              <a:rPr lang="tr-TR" dirty="0">
                <a:solidFill>
                  <a:srgbClr val="FF0000"/>
                </a:solidFill>
              </a:rPr>
              <a:t>İnternet </a:t>
            </a:r>
            <a:r>
              <a:rPr lang="tr-TR" dirty="0" smtClean="0">
                <a:solidFill>
                  <a:srgbClr val="FF0000"/>
                </a:solidFill>
              </a:rPr>
              <a:t>sitesinde yayınlanan </a:t>
            </a:r>
            <a:r>
              <a:rPr lang="tr-TR" dirty="0">
                <a:solidFill>
                  <a:srgbClr val="FF0000"/>
                </a:solidFill>
              </a:rPr>
              <a:t>aylık kur oranını esas alır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>
                <a:hlinkClick r:id="rId2"/>
              </a:rPr>
              <a:t>http</a:t>
            </a:r>
            <a:r>
              <a:rPr lang="tr-TR" dirty="0">
                <a:hlinkClick r:id="rId2"/>
              </a:rPr>
              <a:t>://</a:t>
            </a:r>
            <a:r>
              <a:rPr lang="tr-TR" dirty="0" smtClean="0">
                <a:hlinkClick r:id="rId2"/>
              </a:rPr>
              <a:t>ec.europa.eu/budget/contracts_grants/info_contracts/inforeuro/index_en.cfm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3841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Nihai Raporda hangi bilgiler olmalıdır?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08462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n-US" dirty="0" err="1"/>
              <a:t>Nihai</a:t>
            </a:r>
            <a:r>
              <a:rPr lang="en-US" dirty="0"/>
              <a:t> </a:t>
            </a:r>
            <a:r>
              <a:rPr lang="en-US" dirty="0" err="1"/>
              <a:t>rapor</a:t>
            </a:r>
            <a:r>
              <a:rPr lang="en-US" dirty="0"/>
              <a:t> </a:t>
            </a:r>
            <a:r>
              <a:rPr lang="en-US" dirty="0" err="1"/>
              <a:t>doldurulurken</a:t>
            </a:r>
            <a:r>
              <a:rPr lang="en-US" dirty="0"/>
              <a:t> </a:t>
            </a:r>
            <a:r>
              <a:rPr lang="en-US" dirty="0" err="1"/>
              <a:t>gerçekleşen</a:t>
            </a:r>
            <a:r>
              <a:rPr lang="en-US" dirty="0"/>
              <a:t> </a:t>
            </a:r>
            <a:r>
              <a:rPr lang="en-US" dirty="0" err="1"/>
              <a:t>faaliyetlerin</a:t>
            </a:r>
            <a:r>
              <a:rPr lang="en-US" dirty="0"/>
              <a:t> </a:t>
            </a:r>
            <a:r>
              <a:rPr lang="en-US" dirty="0" err="1"/>
              <a:t>yazılması</a:t>
            </a:r>
            <a:r>
              <a:rPr lang="en-US" dirty="0"/>
              <a:t> </a:t>
            </a:r>
            <a:r>
              <a:rPr lang="en-US" dirty="0" err="1"/>
              <a:t>gerekmektedir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-</a:t>
            </a:r>
            <a:r>
              <a:rPr lang="en-US" dirty="0" err="1"/>
              <a:t>Başvuru</a:t>
            </a:r>
            <a:r>
              <a:rPr lang="en-US" dirty="0"/>
              <a:t> </a:t>
            </a:r>
            <a:r>
              <a:rPr lang="en-US" dirty="0" err="1"/>
              <a:t>formundaki</a:t>
            </a:r>
            <a:r>
              <a:rPr lang="en-US" dirty="0"/>
              <a:t> </a:t>
            </a:r>
            <a:r>
              <a:rPr lang="en-US" dirty="0" err="1"/>
              <a:t>ifadeler</a:t>
            </a:r>
            <a:r>
              <a:rPr lang="en-US" dirty="0"/>
              <a:t> </a:t>
            </a:r>
            <a:r>
              <a:rPr lang="en-US" dirty="0" err="1"/>
              <a:t>kopyalanıp</a:t>
            </a:r>
            <a:r>
              <a:rPr lang="en-US" dirty="0"/>
              <a:t> </a:t>
            </a:r>
            <a:r>
              <a:rPr lang="tr-TR" dirty="0" smtClean="0"/>
              <a:t>”</a:t>
            </a:r>
            <a:r>
              <a:rPr lang="en-US" dirty="0" err="1" smtClean="0"/>
              <a:t>gerçekleşmiştir</a:t>
            </a:r>
            <a:r>
              <a:rPr lang="tr-TR" dirty="0" smtClean="0"/>
              <a:t>”</a:t>
            </a:r>
            <a:r>
              <a:rPr lang="en-US" dirty="0" smtClean="0"/>
              <a:t> </a:t>
            </a:r>
            <a:r>
              <a:rPr lang="en-US" dirty="0" err="1"/>
              <a:t>şeklinde</a:t>
            </a:r>
            <a:r>
              <a:rPr lang="en-US" dirty="0"/>
              <a:t> </a:t>
            </a:r>
            <a:r>
              <a:rPr lang="en-US" dirty="0" err="1"/>
              <a:t>düzeltilen</a:t>
            </a:r>
            <a:r>
              <a:rPr lang="en-US" dirty="0"/>
              <a:t> </a:t>
            </a:r>
            <a:r>
              <a:rPr lang="en-US" dirty="0" err="1"/>
              <a:t>nihai</a:t>
            </a:r>
            <a:r>
              <a:rPr lang="en-US" dirty="0"/>
              <a:t> </a:t>
            </a:r>
            <a:r>
              <a:rPr lang="en-US" dirty="0" err="1"/>
              <a:t>raporlar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edilmeyecek</a:t>
            </a:r>
            <a:r>
              <a:rPr lang="en-US" dirty="0"/>
              <a:t> ve </a:t>
            </a:r>
            <a:r>
              <a:rPr lang="en-US" dirty="0" err="1"/>
              <a:t>iade</a:t>
            </a:r>
            <a:r>
              <a:rPr lang="en-US" dirty="0"/>
              <a:t> </a:t>
            </a:r>
            <a:r>
              <a:rPr lang="en-US" dirty="0" err="1"/>
              <a:t>edilecektir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-</a:t>
            </a:r>
            <a:r>
              <a:rPr lang="tr-TR" dirty="0" smtClean="0"/>
              <a:t>”Proje Özeti” bölümü</a:t>
            </a:r>
            <a:r>
              <a:rPr lang="en-US" dirty="0" smtClean="0"/>
              <a:t>: </a:t>
            </a:r>
          </a:p>
          <a:p>
            <a:pPr marL="0" indent="0" algn="just">
              <a:buNone/>
            </a:pPr>
            <a:r>
              <a:rPr lang="en-US" dirty="0" smtClean="0"/>
              <a:t>*</a:t>
            </a:r>
            <a:r>
              <a:rPr lang="tr-TR" dirty="0" smtClean="0"/>
              <a:t>P</a:t>
            </a:r>
            <a:r>
              <a:rPr lang="en-US" dirty="0" err="1" smtClean="0"/>
              <a:t>rojenin</a:t>
            </a:r>
            <a:r>
              <a:rPr lang="en-US" dirty="0" smtClean="0"/>
              <a:t> </a:t>
            </a:r>
            <a:r>
              <a:rPr lang="en-US" dirty="0" err="1" smtClean="0"/>
              <a:t>içeriğini</a:t>
            </a:r>
            <a:r>
              <a:rPr lang="en-US" dirty="0" smtClean="0"/>
              <a:t>, </a:t>
            </a:r>
            <a:r>
              <a:rPr lang="en-US" dirty="0" err="1" smtClean="0"/>
              <a:t>amaçlarını</a:t>
            </a:r>
            <a:r>
              <a:rPr lang="en-US" dirty="0" smtClean="0"/>
              <a:t>,</a:t>
            </a:r>
          </a:p>
          <a:p>
            <a:pPr marL="0" indent="0" algn="just">
              <a:buNone/>
            </a:pPr>
            <a:r>
              <a:rPr lang="en-US" dirty="0" smtClean="0"/>
              <a:t>*</a:t>
            </a:r>
            <a:r>
              <a:rPr lang="tr-TR" dirty="0" smtClean="0"/>
              <a:t>K</a:t>
            </a:r>
            <a:r>
              <a:rPr lang="en-US" dirty="0" err="1" smtClean="0"/>
              <a:t>atılımcı</a:t>
            </a:r>
            <a:r>
              <a:rPr lang="en-US" dirty="0" smtClean="0"/>
              <a:t> </a:t>
            </a:r>
            <a:r>
              <a:rPr lang="en-US" dirty="0" err="1" smtClean="0"/>
              <a:t>profili</a:t>
            </a:r>
            <a:r>
              <a:rPr lang="en-US" dirty="0" smtClean="0"/>
              <a:t> ve </a:t>
            </a:r>
            <a:r>
              <a:rPr lang="en-US" dirty="0" err="1" smtClean="0"/>
              <a:t>sayısını</a:t>
            </a:r>
            <a:r>
              <a:rPr lang="en-US" dirty="0" smtClean="0"/>
              <a:t>,</a:t>
            </a:r>
          </a:p>
          <a:p>
            <a:pPr marL="0" indent="0" algn="just">
              <a:buNone/>
            </a:pPr>
            <a:r>
              <a:rPr lang="en-US" dirty="0" smtClean="0"/>
              <a:t>*</a:t>
            </a:r>
            <a:r>
              <a:rPr lang="tr-TR" dirty="0" smtClean="0"/>
              <a:t>Y</a:t>
            </a:r>
            <a:r>
              <a:rPr lang="en-US" dirty="0" err="1" smtClean="0"/>
              <a:t>urtdışı</a:t>
            </a:r>
            <a:r>
              <a:rPr lang="en-US" dirty="0" smtClean="0"/>
              <a:t> </a:t>
            </a:r>
            <a:r>
              <a:rPr lang="en-US" dirty="0" err="1" smtClean="0"/>
              <a:t>faaliyete</a:t>
            </a:r>
            <a:r>
              <a:rPr lang="en-US" dirty="0" smtClean="0"/>
              <a:t> </a:t>
            </a:r>
            <a:r>
              <a:rPr lang="en-US" dirty="0" err="1" smtClean="0"/>
              <a:t>ilişkin</a:t>
            </a:r>
            <a:r>
              <a:rPr lang="en-US" dirty="0" smtClean="0"/>
              <a:t> </a:t>
            </a:r>
            <a:r>
              <a:rPr lang="en-US" dirty="0" err="1" smtClean="0"/>
              <a:t>detayları</a:t>
            </a:r>
            <a:r>
              <a:rPr lang="en-US" dirty="0" smtClean="0"/>
              <a:t> (</a:t>
            </a:r>
            <a:r>
              <a:rPr lang="tr-TR" dirty="0"/>
              <a:t>hangi günlerde ne kadar süreyle (kaç </a:t>
            </a:r>
            <a:r>
              <a:rPr lang="tr-TR" dirty="0" smtClean="0"/>
              <a:t>saat</a:t>
            </a:r>
            <a:r>
              <a:rPr lang="en-US" dirty="0" smtClean="0"/>
              <a:t>  </a:t>
            </a:r>
            <a:r>
              <a:rPr lang="tr-TR" dirty="0" smtClean="0"/>
              <a:t>nerede, hangi usta başı kontrolünde </a:t>
            </a:r>
            <a:r>
              <a:rPr lang="tr-TR" dirty="0"/>
              <a:t>ve nasıl </a:t>
            </a:r>
            <a:r>
              <a:rPr lang="tr-TR" dirty="0" smtClean="0"/>
              <a:t>gerçekleştiği</a:t>
            </a:r>
            <a:r>
              <a:rPr lang="en-US" dirty="0" smtClean="0"/>
              <a:t>),</a:t>
            </a:r>
          </a:p>
          <a:p>
            <a:pPr marL="0" indent="0" algn="just">
              <a:buNone/>
            </a:pPr>
            <a:r>
              <a:rPr lang="en-US" dirty="0" smtClean="0"/>
              <a:t>*</a:t>
            </a:r>
            <a:r>
              <a:rPr lang="tr-TR" dirty="0" smtClean="0"/>
              <a:t>P</a:t>
            </a:r>
            <a:r>
              <a:rPr lang="en-US" dirty="0" err="1" smtClean="0"/>
              <a:t>rojenin</a:t>
            </a:r>
            <a:r>
              <a:rPr lang="en-US" dirty="0" smtClean="0"/>
              <a:t> </a:t>
            </a:r>
            <a:r>
              <a:rPr lang="en-US" dirty="0" err="1" smtClean="0"/>
              <a:t>sonuçları</a:t>
            </a:r>
            <a:r>
              <a:rPr lang="en-US" dirty="0" smtClean="0"/>
              <a:t> ve </a:t>
            </a:r>
            <a:r>
              <a:rPr lang="en-US" dirty="0" err="1" smtClean="0"/>
              <a:t>etkisini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*</a:t>
            </a:r>
            <a:r>
              <a:rPr lang="tr-TR" dirty="0" smtClean="0"/>
              <a:t>M</a:t>
            </a:r>
            <a:r>
              <a:rPr lang="en-US" dirty="0" err="1" smtClean="0"/>
              <a:t>ümkünse</a:t>
            </a:r>
            <a:r>
              <a:rPr lang="en-US" dirty="0" smtClean="0"/>
              <a:t> </a:t>
            </a:r>
            <a:r>
              <a:rPr lang="en-US" dirty="0" err="1" smtClean="0"/>
              <a:t>uzun</a:t>
            </a:r>
            <a:r>
              <a:rPr lang="en-US" dirty="0" smtClean="0"/>
              <a:t> </a:t>
            </a:r>
            <a:r>
              <a:rPr lang="en-US" dirty="0" err="1" smtClean="0"/>
              <a:t>dönemli</a:t>
            </a:r>
            <a:r>
              <a:rPr lang="en-US" dirty="0" smtClean="0"/>
              <a:t> </a:t>
            </a:r>
            <a:r>
              <a:rPr lang="en-US" dirty="0" err="1" smtClean="0"/>
              <a:t>sonuçlarını</a:t>
            </a:r>
            <a:r>
              <a:rPr lang="en-US" dirty="0"/>
              <a:t> </a:t>
            </a:r>
            <a:r>
              <a:rPr lang="en-US" dirty="0" err="1" smtClean="0"/>
              <a:t>kapsayacak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yazılmalıdır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EK BİLGİLER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TURNA’da</a:t>
            </a:r>
            <a:r>
              <a:rPr lang="en-US" dirty="0" smtClean="0"/>
              <a:t> </a:t>
            </a:r>
            <a:r>
              <a:rPr lang="tr-TR" dirty="0" smtClean="0"/>
              <a:t>”</a:t>
            </a:r>
            <a:r>
              <a:rPr lang="en-US" dirty="0" err="1" smtClean="0"/>
              <a:t>giden</a:t>
            </a:r>
            <a:r>
              <a:rPr lang="en-US" dirty="0" smtClean="0"/>
              <a:t> </a:t>
            </a:r>
            <a:r>
              <a:rPr lang="en-US" dirty="0" err="1" smtClean="0"/>
              <a:t>katılımcı</a:t>
            </a:r>
            <a:r>
              <a:rPr lang="en-US" dirty="0" smtClean="0"/>
              <a:t> </a:t>
            </a:r>
            <a:r>
              <a:rPr lang="en-US" dirty="0" err="1" smtClean="0"/>
              <a:t>listesi</a:t>
            </a:r>
            <a:r>
              <a:rPr lang="tr-TR" dirty="0" smtClean="0"/>
              <a:t>”</a:t>
            </a:r>
            <a:r>
              <a:rPr lang="en-US" dirty="0" smtClean="0"/>
              <a:t> </a:t>
            </a:r>
            <a:r>
              <a:rPr lang="en-US" dirty="0" err="1" smtClean="0"/>
              <a:t>doldurulmalıdır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TURNA’da</a:t>
            </a:r>
            <a:r>
              <a:rPr lang="en-US" dirty="0" smtClean="0"/>
              <a:t> </a:t>
            </a:r>
            <a:r>
              <a:rPr lang="en-US" dirty="0" err="1" smtClean="0"/>
              <a:t>yer</a:t>
            </a:r>
            <a:r>
              <a:rPr lang="en-US" dirty="0" smtClean="0"/>
              <a:t> </a:t>
            </a:r>
            <a:r>
              <a:rPr lang="en-US" dirty="0" err="1" smtClean="0"/>
              <a:t>alan</a:t>
            </a:r>
            <a:r>
              <a:rPr lang="en-US" dirty="0" smtClean="0"/>
              <a:t> </a:t>
            </a:r>
            <a:r>
              <a:rPr lang="en-US" dirty="0" err="1" smtClean="0"/>
              <a:t>proje</a:t>
            </a:r>
            <a:r>
              <a:rPr lang="en-US" dirty="0" smtClean="0"/>
              <a:t> </a:t>
            </a:r>
            <a:r>
              <a:rPr lang="en-US" dirty="0" err="1" smtClean="0"/>
              <a:t>faaliyetleri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bilgilerin</a:t>
            </a:r>
            <a:r>
              <a:rPr lang="en-US" dirty="0" smtClean="0"/>
              <a:t> </a:t>
            </a:r>
            <a:r>
              <a:rPr lang="en-US" dirty="0" err="1" smtClean="0"/>
              <a:t>tamamlanması</a:t>
            </a:r>
            <a:r>
              <a:rPr lang="en-US" dirty="0" smtClean="0"/>
              <a:t> </a:t>
            </a:r>
            <a:r>
              <a:rPr lang="en-US" dirty="0" err="1" smtClean="0"/>
              <a:t>gerekmektedir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Öğrenme</a:t>
            </a:r>
            <a:r>
              <a:rPr lang="en-US" dirty="0" smtClean="0"/>
              <a:t> </a:t>
            </a:r>
            <a:r>
              <a:rPr lang="en-US" dirty="0" err="1" smtClean="0"/>
              <a:t>anlaşmaları</a:t>
            </a:r>
            <a:r>
              <a:rPr lang="en-US" dirty="0" smtClean="0"/>
              <a:t> </a:t>
            </a:r>
            <a:r>
              <a:rPr lang="en-US" dirty="0" err="1" smtClean="0"/>
              <a:t>hala</a:t>
            </a:r>
            <a:r>
              <a:rPr lang="en-US" dirty="0" smtClean="0"/>
              <a:t> </a:t>
            </a:r>
            <a:r>
              <a:rPr lang="en-US" dirty="0" err="1" smtClean="0"/>
              <a:t>imzalatılmamış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kısa</a:t>
            </a:r>
            <a:r>
              <a:rPr lang="en-US" dirty="0" smtClean="0"/>
              <a:t> </a:t>
            </a:r>
            <a:r>
              <a:rPr lang="en-US" dirty="0" err="1" smtClean="0"/>
              <a:t>sürede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eksikler</a:t>
            </a:r>
            <a:r>
              <a:rPr lang="en-US" dirty="0" smtClean="0"/>
              <a:t> </a:t>
            </a:r>
            <a:r>
              <a:rPr lang="en-US" dirty="0" err="1" smtClean="0"/>
              <a:t>tamamlatılmalıdır</a:t>
            </a:r>
            <a:r>
              <a:rPr lang="en-US" dirty="0" smtClean="0"/>
              <a:t>.</a:t>
            </a:r>
            <a:r>
              <a:rPr lang="tr-TR" dirty="0" smtClean="0"/>
              <a:t> Daha sonra nihai rapor sunulmalıdır.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Katılımcı</a:t>
            </a:r>
            <a:r>
              <a:rPr lang="en-US" dirty="0" smtClean="0"/>
              <a:t> </a:t>
            </a:r>
            <a:r>
              <a:rPr lang="en-US" dirty="0" err="1" smtClean="0"/>
              <a:t>sertifikaları</a:t>
            </a:r>
            <a:r>
              <a:rPr lang="en-US" dirty="0" smtClean="0"/>
              <a:t> </a:t>
            </a:r>
            <a:r>
              <a:rPr lang="en-US" dirty="0" err="1" smtClean="0"/>
              <a:t>faaliyetin</a:t>
            </a:r>
            <a:r>
              <a:rPr lang="en-US" dirty="0" smtClean="0"/>
              <a:t> </a:t>
            </a:r>
            <a:r>
              <a:rPr lang="en-US" dirty="0" err="1" smtClean="0"/>
              <a:t>gerçekleştiği</a:t>
            </a:r>
            <a:r>
              <a:rPr lang="en-US" dirty="0" smtClean="0"/>
              <a:t> </a:t>
            </a:r>
            <a:r>
              <a:rPr lang="en-US" dirty="0" err="1" smtClean="0"/>
              <a:t>kurumdan</a:t>
            </a:r>
            <a:r>
              <a:rPr lang="en-US" dirty="0" smtClean="0"/>
              <a:t> </a:t>
            </a:r>
            <a:r>
              <a:rPr lang="en-US" dirty="0" err="1" smtClean="0"/>
              <a:t>alınmalıdr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85" y="2286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/>
              <a:t>Nihai Rapor nasıl sunulmalı? Proje dosyası ne kadar süre ile kim tarafından muhafaza edilmeli?</a:t>
            </a:r>
            <a:endParaRPr lang="tr-T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48085" cy="3694981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Final Raporu, ilgili sistem aracılığıyla </a:t>
            </a:r>
            <a:r>
              <a:rPr lang="tr-TR" dirty="0"/>
              <a:t>oluşturulduktan sonra Başkanlığımıza, çıktı (</a:t>
            </a:r>
            <a:r>
              <a:rPr lang="tr-TR" dirty="0">
                <a:solidFill>
                  <a:srgbClr val="FF0000"/>
                </a:solidFill>
              </a:rPr>
              <a:t>hard copy</a:t>
            </a:r>
            <a:r>
              <a:rPr lang="tr-TR" dirty="0"/>
              <a:t>) olarak </a:t>
            </a:r>
            <a:r>
              <a:rPr lang="tr-TR" b="1" dirty="0"/>
              <a:t>gönderilmeyecektir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Hibe sözleşmesinin </a:t>
            </a:r>
            <a:r>
              <a:rPr lang="tr-TR" dirty="0"/>
              <a:t>I.2.2 maddesinde belirtilen proje bitiş tarihinizden önce sunulan final raporları kabul edilmeyecektir. Lütfen, proje bitiş tarihinizden önce final raporunuzu sunmayınız (</a:t>
            </a:r>
            <a:r>
              <a:rPr lang="tr-TR" dirty="0">
                <a:solidFill>
                  <a:srgbClr val="FF0000"/>
                </a:solidFill>
              </a:rPr>
              <a:t>submit etmeyiniz</a:t>
            </a:r>
            <a:r>
              <a:rPr lang="tr-TR" dirty="0" smtClean="0"/>
              <a:t>).</a:t>
            </a:r>
            <a:endParaRPr lang="en-US" dirty="0" smtClean="0"/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Belgeleri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Saklama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Görevi</a:t>
            </a:r>
            <a:endParaRPr lang="tr-T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Yararlanıcılar, nihai ödemenin yapıldığı tarihten itibaren 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beş yıl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süreyle saklarlar.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Ulusal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mevzuatta daha uzun bir süre öngörülmediği müddetçe, Madde II.27.2'de belirtilen azami miktar 60.000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Avro'dan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fazla değilse, bu süre 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üç yıl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ile sınırlanır.</a:t>
            </a:r>
            <a:endParaRPr lang="tr-TR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43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200" dirty="0" err="1" smtClean="0">
                <a:latin typeface="Arial" pitchFamily="34" charset="0"/>
                <a:cs typeface="Arial" pitchFamily="34" charset="0"/>
              </a:rPr>
              <a:t>Mobility</a:t>
            </a:r>
            <a:r>
              <a:rPr lang="tr-TR" altLang="tr-T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3200" dirty="0" err="1" smtClean="0">
                <a:latin typeface="Arial" pitchFamily="34" charset="0"/>
                <a:cs typeface="Arial" pitchFamily="34" charset="0"/>
              </a:rPr>
              <a:t>Tool</a:t>
            </a:r>
            <a:r>
              <a:rPr lang="tr-TR" altLang="tr-TR" sz="3200" dirty="0" smtClean="0">
                <a:latin typeface="Arial" pitchFamily="34" charset="0"/>
                <a:cs typeface="Arial" pitchFamily="34" charset="0"/>
              </a:rPr>
              <a:t>+ Nasıl Ulaşabilirsiniz? </a:t>
            </a:r>
            <a:endParaRPr lang="en-GB" altLang="tr-TR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799"/>
            <a:ext cx="3962400" cy="475199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2750135">
            <a:off x="475272" y="4934419"/>
            <a:ext cx="921114" cy="5011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90600"/>
            <a:ext cx="4180692" cy="482819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753115">
            <a:off x="4125976" y="3270481"/>
            <a:ext cx="883213" cy="5075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07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/>
              <a:t>Proje Süreci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Hareketlilik Öncesinde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•	TURNA - Proje Bilgi Formunun </a:t>
            </a:r>
            <a:r>
              <a:rPr lang="tr-TR" dirty="0" smtClean="0"/>
              <a:t>doldurulması</a:t>
            </a:r>
          </a:p>
          <a:p>
            <a:r>
              <a:rPr lang="tr-TR" dirty="0" smtClean="0"/>
              <a:t>  Katılımcı </a:t>
            </a:r>
            <a:r>
              <a:rPr lang="tr-TR" dirty="0"/>
              <a:t>seçimi ve refakatçilerin </a:t>
            </a:r>
            <a:r>
              <a:rPr lang="tr-TR" dirty="0" smtClean="0"/>
              <a:t>belirlenmesi</a:t>
            </a:r>
          </a:p>
          <a:p>
            <a:r>
              <a:rPr lang="tr-TR" dirty="0"/>
              <a:t>  </a:t>
            </a:r>
            <a:r>
              <a:rPr lang="tr-TR" dirty="0" smtClean="0"/>
              <a:t>TURNA - Giden Katılımcı Listesi Doldurulması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	</a:t>
            </a:r>
            <a:r>
              <a:rPr lang="tr-TR" dirty="0" err="1"/>
              <a:t>Europass</a:t>
            </a:r>
            <a:r>
              <a:rPr lang="tr-TR" dirty="0"/>
              <a:t> Hareketlilik belgesinin içeriğinin </a:t>
            </a:r>
            <a:r>
              <a:rPr lang="tr-TR" dirty="0" smtClean="0"/>
              <a:t>oluşturulması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	Mesleki, Dilsel ve Kültürel </a:t>
            </a:r>
            <a:r>
              <a:rPr lang="tr-TR" dirty="0" smtClean="0"/>
              <a:t>Hazırlık Yapılması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	Katılımcılarla hibe sözleşmesi ve eki olan anlaşma/çalışma programı </a:t>
            </a:r>
            <a:r>
              <a:rPr lang="tr-TR" dirty="0" smtClean="0"/>
              <a:t>imzalanması</a:t>
            </a:r>
          </a:p>
          <a:p>
            <a:r>
              <a:rPr lang="tr-TR" dirty="0" smtClean="0"/>
              <a:t>OLS Sistemine girilmesi (Süreli Projeler için)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	</a:t>
            </a:r>
            <a:r>
              <a:rPr lang="tr-TR" dirty="0" err="1"/>
              <a:t>Mobility</a:t>
            </a:r>
            <a:r>
              <a:rPr lang="tr-TR" dirty="0"/>
              <a:t> </a:t>
            </a:r>
            <a:r>
              <a:rPr lang="tr-TR" dirty="0" err="1"/>
              <a:t>Tool</a:t>
            </a:r>
            <a:r>
              <a:rPr lang="tr-TR" dirty="0"/>
              <a:t>+ veri girişi yapılması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99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MOBILITY TOOL+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665662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‘Is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selected</a:t>
            </a:r>
            <a:r>
              <a:rPr lang="tr-TR" dirty="0" smtClean="0"/>
              <a:t> domain </a:t>
            </a:r>
            <a:r>
              <a:rPr lang="tr-TR" dirty="0" err="1" smtClean="0"/>
              <a:t>correct</a:t>
            </a:r>
            <a:r>
              <a:rPr lang="tr-TR" dirty="0" smtClean="0"/>
              <a:t>?(Seçilen alan doğru mu? Bölümünde her zaman </a:t>
            </a:r>
            <a:r>
              <a:rPr lang="tr-TR" b="1" dirty="0" err="1" smtClean="0">
                <a:solidFill>
                  <a:srgbClr val="FF0000"/>
                </a:solidFill>
              </a:rPr>
              <a:t>external</a:t>
            </a:r>
            <a:r>
              <a:rPr lang="tr-TR" dirty="0" smtClean="0"/>
              <a:t> seçili olmalıdır.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1069"/>
            <a:ext cx="3429000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67615"/>
            <a:ext cx="338422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1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MOBILITY TOOL+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589462"/>
          </a:xfrm>
        </p:spPr>
        <p:txBody>
          <a:bodyPr>
            <a:normAutofit/>
          </a:bodyPr>
          <a:lstStyle/>
          <a:p>
            <a:pPr algn="just"/>
            <a:r>
              <a:rPr lang="tr-TR" b="1" dirty="0" err="1" smtClean="0"/>
              <a:t>Username</a:t>
            </a:r>
            <a:r>
              <a:rPr lang="tr-TR" b="1" dirty="0" smtClean="0"/>
              <a:t>/e-mail </a:t>
            </a:r>
            <a:r>
              <a:rPr lang="tr-TR" b="1" dirty="0" err="1" smtClean="0"/>
              <a:t>adress</a:t>
            </a:r>
            <a:r>
              <a:rPr lang="tr-TR" dirty="0" smtClean="0"/>
              <a:t>: </a:t>
            </a:r>
            <a:r>
              <a:rPr lang="en-US" dirty="0" err="1" smtClean="0"/>
              <a:t>Sistemde</a:t>
            </a:r>
            <a:r>
              <a:rPr lang="en-US" dirty="0" smtClean="0"/>
              <a:t> </a:t>
            </a:r>
            <a:r>
              <a:rPr lang="en-US" dirty="0" err="1" smtClean="0"/>
              <a:t>kayıtlı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irtibat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kişisinin</a:t>
            </a:r>
            <a:r>
              <a:rPr lang="en-US" dirty="0" smtClean="0">
                <a:solidFill>
                  <a:srgbClr val="FF0000"/>
                </a:solidFill>
              </a:rPr>
              <a:t> e-mail </a:t>
            </a:r>
            <a:r>
              <a:rPr lang="en-US" dirty="0" err="1" smtClean="0">
                <a:solidFill>
                  <a:srgbClr val="FF0000"/>
                </a:solidFill>
              </a:rPr>
              <a:t>adresidir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ECAS’a</a:t>
            </a:r>
            <a:r>
              <a:rPr lang="tr-TR" dirty="0" smtClean="0"/>
              <a:t> kayıt </a:t>
            </a:r>
            <a:r>
              <a:rPr lang="en-US" dirty="0" err="1" smtClean="0"/>
              <a:t>edilmediyse</a:t>
            </a:r>
            <a:r>
              <a:rPr lang="en-US" dirty="0" smtClean="0"/>
              <a:t> </a:t>
            </a:r>
            <a:r>
              <a:rPr lang="en-US" dirty="0" err="1" smtClean="0"/>
              <a:t>öncelikle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işlem</a:t>
            </a:r>
            <a:r>
              <a:rPr lang="en-US" dirty="0" smtClean="0"/>
              <a:t> </a:t>
            </a:r>
            <a:r>
              <a:rPr lang="en-US" dirty="0" err="1" smtClean="0"/>
              <a:t>tamamlanmalıdır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 algn="just">
              <a:buNone/>
            </a:pPr>
            <a:endParaRPr lang="tr-TR" dirty="0" smtClean="0"/>
          </a:p>
          <a:p>
            <a:pPr algn="just"/>
            <a:r>
              <a:rPr lang="tr-TR" dirty="0" smtClean="0"/>
              <a:t>Varsayılan haliyle yalnızca kurumun irtibat kişisine </a:t>
            </a:r>
            <a:r>
              <a:rPr lang="en-US" dirty="0" smtClean="0"/>
              <a:t>MT+ </a:t>
            </a:r>
            <a:r>
              <a:rPr lang="en-US" dirty="0" err="1" smtClean="0"/>
              <a:t>sisteminde</a:t>
            </a:r>
            <a:r>
              <a:rPr lang="en-US" dirty="0" smtClean="0"/>
              <a:t> </a:t>
            </a:r>
            <a:r>
              <a:rPr lang="en-US" dirty="0" err="1" smtClean="0"/>
              <a:t>düzenleme</a:t>
            </a:r>
            <a:r>
              <a:rPr lang="en-US" dirty="0" smtClean="0"/>
              <a:t> </a:t>
            </a:r>
            <a:r>
              <a:rPr lang="en-US" dirty="0" err="1" smtClean="0"/>
              <a:t>yapma</a:t>
            </a:r>
            <a:r>
              <a:rPr lang="en-US" dirty="0" smtClean="0"/>
              <a:t> </a:t>
            </a:r>
            <a:r>
              <a:rPr lang="en-US" dirty="0" err="1" smtClean="0"/>
              <a:t>yetkisi</a:t>
            </a:r>
            <a:r>
              <a:rPr lang="en-US" dirty="0" smtClean="0"/>
              <a:t> </a:t>
            </a:r>
            <a:r>
              <a:rPr lang="en-US" dirty="0" err="1" smtClean="0"/>
              <a:t>verilmiştir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en-US" dirty="0" err="1" smtClean="0"/>
              <a:t>Ya</a:t>
            </a:r>
            <a:r>
              <a:rPr lang="tr-TR" dirty="0" smtClean="0"/>
              <a:t>sal temsilci MT+ erişim</a:t>
            </a:r>
            <a:r>
              <a:rPr lang="en-US" dirty="0" smtClean="0"/>
              <a:t> </a:t>
            </a:r>
            <a:r>
              <a:rPr lang="en-US" dirty="0" err="1" smtClean="0"/>
              <a:t>sağlayabilir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endParaRPr lang="en-US" b="1" dirty="0" smtClean="0"/>
          </a:p>
          <a:p>
            <a:pPr algn="just"/>
            <a:endParaRPr lang="tr-TR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01" y="3124200"/>
            <a:ext cx="6858000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2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eaLnBrk="1" hangingPunct="1"/>
            <a:r>
              <a:rPr lang="en-GB" altLang="tr-TR" sz="3200" dirty="0" smtClean="0">
                <a:latin typeface="Arial" pitchFamily="34" charset="0"/>
                <a:cs typeface="Arial" pitchFamily="34" charset="0"/>
              </a:rPr>
              <a:t>Mobility Tool+ </a:t>
            </a:r>
            <a:r>
              <a:rPr lang="tr-TR" altLang="tr-TR" sz="3200" dirty="0" smtClean="0">
                <a:latin typeface="Arial" pitchFamily="34" charset="0"/>
                <a:cs typeface="Arial" pitchFamily="34" charset="0"/>
              </a:rPr>
              <a:t>- Hata Ekranı</a:t>
            </a:r>
            <a:endParaRPr lang="en-GB" altLang="tr-TR" sz="32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F6337D-10B1-4E8F-A177-E6756578EF72}" type="slidenum">
              <a:rPr lang="de-DE" altLang="tr-TR" sz="1400"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de-DE" altLang="tr-TR" sz="1400">
              <a:latin typeface="Tahoma" pitchFamily="34" charset="0"/>
            </a:endParaRPr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7650"/>
            <a:ext cx="91440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zbkorkmaz\Desktop\MT+\mt+hata ekranı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9" y="1376313"/>
            <a:ext cx="8795209" cy="530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594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MOBILITY TOOL+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dirty="0" smtClean="0"/>
              <a:t>Eğer Hibe Sözleşmesini imzaladıktan sonra proje bütçenizde bir değişiklik olmuş ve bu MT+ sistemine yansımamış ise </a:t>
            </a:r>
            <a:r>
              <a:rPr lang="tr-TR" dirty="0" smtClean="0">
                <a:solidFill>
                  <a:srgbClr val="FF0000"/>
                </a:solidFill>
              </a:rPr>
              <a:t>proje uzmanı</a:t>
            </a:r>
            <a:r>
              <a:rPr lang="tr-TR" dirty="0" smtClean="0"/>
              <a:t>nız ile irtibata geçiniz.</a:t>
            </a:r>
            <a:endParaRPr lang="en-US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Nihai rapor ‘</a:t>
            </a:r>
            <a:r>
              <a:rPr lang="tr-TR" dirty="0" err="1" smtClean="0"/>
              <a:t>submit</a:t>
            </a:r>
            <a:r>
              <a:rPr lang="tr-TR" dirty="0" smtClean="0"/>
              <a:t>’ edildikten sonra üzerinde değişiklik yapılamaz. Eğer değişiklik yapılması gerekli ise </a:t>
            </a:r>
            <a:r>
              <a:rPr lang="tr-TR" dirty="0" smtClean="0">
                <a:solidFill>
                  <a:srgbClr val="FF0000"/>
                </a:solidFill>
              </a:rPr>
              <a:t>proje uzmanınız </a:t>
            </a:r>
            <a:r>
              <a:rPr lang="tr-TR" dirty="0" smtClean="0"/>
              <a:t>ile irtibata geçiniz.</a:t>
            </a:r>
            <a:endParaRPr lang="en-US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Refakatçi personel hareketliliği değildir. İlgili hareketlilik seçilip </a:t>
            </a:r>
            <a:r>
              <a:rPr lang="tr-TR" dirty="0" smtClean="0">
                <a:solidFill>
                  <a:srgbClr val="FF0000"/>
                </a:solidFill>
              </a:rPr>
              <a:t>refakatçi butonuna basılmalıdır</a:t>
            </a:r>
            <a:r>
              <a:rPr lang="tr-TR" dirty="0" smtClean="0"/>
              <a:t>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tr-TR" b="1" dirty="0"/>
              <a:t>Katılımcıların </a:t>
            </a:r>
            <a:r>
              <a:rPr lang="tr-TR" dirty="0"/>
              <a:t>tamamının katılımcı </a:t>
            </a:r>
            <a:r>
              <a:rPr lang="tr-TR" dirty="0" smtClean="0"/>
              <a:t>raporunu(</a:t>
            </a:r>
            <a:r>
              <a:rPr lang="tr-TR" dirty="0" smtClean="0">
                <a:solidFill>
                  <a:srgbClr val="FF0000"/>
                </a:solidFill>
              </a:rPr>
              <a:t>anket</a:t>
            </a:r>
            <a:r>
              <a:rPr lang="tr-TR" dirty="0" smtClean="0"/>
              <a:t>) </a:t>
            </a:r>
            <a:r>
              <a:rPr lang="tr-TR" dirty="0"/>
              <a:t>doldurması </a:t>
            </a:r>
            <a:r>
              <a:rPr lang="en-US" dirty="0" err="1"/>
              <a:t>zorunludur</a:t>
            </a:r>
            <a:r>
              <a:rPr lang="en-US" dirty="0"/>
              <a:t>. </a:t>
            </a:r>
            <a:r>
              <a:rPr lang="en-US" dirty="0" err="1"/>
              <a:t>Katılımcı</a:t>
            </a:r>
            <a:r>
              <a:rPr lang="en-US" dirty="0"/>
              <a:t> </a:t>
            </a:r>
            <a:r>
              <a:rPr lang="en-US" dirty="0" err="1"/>
              <a:t>raporları</a:t>
            </a:r>
            <a:r>
              <a:rPr lang="en-US" dirty="0"/>
              <a:t> </a:t>
            </a:r>
            <a:r>
              <a:rPr lang="en-US" dirty="0" err="1"/>
              <a:t>tamamlanmadan</a:t>
            </a:r>
            <a:r>
              <a:rPr lang="en-US" dirty="0"/>
              <a:t> </a:t>
            </a:r>
            <a:r>
              <a:rPr lang="en-US" dirty="0" err="1"/>
              <a:t>nihai</a:t>
            </a:r>
            <a:r>
              <a:rPr lang="en-US" dirty="0"/>
              <a:t> </a:t>
            </a:r>
            <a:r>
              <a:rPr lang="en-US" dirty="0" err="1"/>
              <a:t>rapor</a:t>
            </a:r>
            <a:r>
              <a:rPr lang="en-US" dirty="0"/>
              <a:t> </a:t>
            </a:r>
            <a:r>
              <a:rPr lang="en-US" dirty="0" err="1"/>
              <a:t>süreci</a:t>
            </a:r>
            <a:r>
              <a:rPr lang="en-US" dirty="0"/>
              <a:t> </a:t>
            </a:r>
            <a:r>
              <a:rPr lang="en-US" dirty="0" err="1"/>
              <a:t>tamamlanamaz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err="1"/>
              <a:t>Raporlar</a:t>
            </a:r>
            <a:r>
              <a:rPr lang="en-US" dirty="0"/>
              <a:t>, </a:t>
            </a:r>
            <a:r>
              <a:rPr lang="en-US" dirty="0" err="1"/>
              <a:t>bizzat</a:t>
            </a:r>
            <a:r>
              <a:rPr lang="en-US" dirty="0"/>
              <a:t> </a:t>
            </a:r>
            <a:r>
              <a:rPr lang="en-US" dirty="0" err="1"/>
              <a:t>katılımcılar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doldurulmalıdır</a:t>
            </a:r>
            <a:r>
              <a:rPr lang="en-US" dirty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72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z="3200" dirty="0">
                <a:latin typeface="Arial" pitchFamily="34" charset="0"/>
                <a:cs typeface="Arial" pitchFamily="34" charset="0"/>
              </a:rPr>
              <a:t>Mobility Tool+ </a:t>
            </a:r>
            <a:r>
              <a:rPr lang="tr-TR" altLang="tr-TR" sz="3200" dirty="0" smtClean="0">
                <a:latin typeface="Arial" pitchFamily="34" charset="0"/>
                <a:cs typeface="Arial" pitchFamily="34" charset="0"/>
              </a:rPr>
              <a:t>Ana Sayfa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4" y="1676400"/>
            <a:ext cx="8767533" cy="3534411"/>
          </a:xfrm>
        </p:spPr>
      </p:pic>
    </p:spTree>
    <p:extLst>
      <p:ext uri="{BB962C8B-B14F-4D97-AF65-F5344CB8AC3E}">
        <p14:creationId xmlns:p14="http://schemas.microsoft.com/office/powerpoint/2010/main" val="34259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z="3200" dirty="0">
                <a:latin typeface="Arial" pitchFamily="34" charset="0"/>
                <a:cs typeface="Arial" pitchFamily="34" charset="0"/>
              </a:rPr>
              <a:t>Mobility Tool+ </a:t>
            </a:r>
            <a:r>
              <a:rPr lang="tr-TR" altLang="tr-TR" sz="3200" dirty="0" smtClean="0">
                <a:latin typeface="Arial" pitchFamily="34" charset="0"/>
                <a:cs typeface="Arial" pitchFamily="34" charset="0"/>
              </a:rPr>
              <a:t>Proje Detayları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925"/>
            <a:ext cx="9144000" cy="4248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8062" y="1778924"/>
            <a:ext cx="4572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4343400" y="27432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3505200" y="3200400"/>
            <a:ext cx="1044801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3200400" y="4333875"/>
            <a:ext cx="2743200" cy="771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57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70142"/>
          </a:xfrm>
        </p:spPr>
        <p:txBody>
          <a:bodyPr>
            <a:normAutofit fontScale="90000"/>
          </a:bodyPr>
          <a:lstStyle/>
          <a:p>
            <a:r>
              <a:rPr lang="en-GB" altLang="tr-TR" sz="3200" dirty="0">
                <a:latin typeface="Arial" pitchFamily="34" charset="0"/>
                <a:cs typeface="Arial" pitchFamily="34" charset="0"/>
              </a:rPr>
              <a:t>Mobility Tool+ </a:t>
            </a:r>
            <a:r>
              <a:rPr lang="tr-TR" altLang="tr-TR" sz="3200" dirty="0" smtClean="0">
                <a:latin typeface="Arial" pitchFamily="34" charset="0"/>
                <a:cs typeface="Arial" pitchFamily="34" charset="0"/>
              </a:rPr>
              <a:t>İrtibatlar- Yeni İrtibat Kişisi Ekleme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581"/>
            <a:ext cx="9144000" cy="3652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3581400"/>
            <a:ext cx="35814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4800600" y="3581400"/>
            <a:ext cx="14478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1143000" y="20574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58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91" y="304800"/>
            <a:ext cx="8668009" cy="670142"/>
          </a:xfrm>
        </p:spPr>
        <p:txBody>
          <a:bodyPr/>
          <a:lstStyle/>
          <a:p>
            <a:r>
              <a:rPr lang="en-GB" altLang="tr-TR" sz="3200" dirty="0">
                <a:latin typeface="Arial" pitchFamily="34" charset="0"/>
                <a:cs typeface="Arial" pitchFamily="34" charset="0"/>
              </a:rPr>
              <a:t>Mobility </a:t>
            </a:r>
            <a:r>
              <a:rPr lang="en-GB" altLang="tr-TR" sz="3200" dirty="0" smtClean="0">
                <a:latin typeface="Arial" pitchFamily="34" charset="0"/>
                <a:cs typeface="Arial" pitchFamily="34" charset="0"/>
              </a:rPr>
              <a:t>Tool+</a:t>
            </a:r>
            <a:r>
              <a:rPr lang="tr-TR" altLang="tr-TR" sz="3200" dirty="0" smtClean="0">
                <a:latin typeface="Arial" pitchFamily="34" charset="0"/>
                <a:cs typeface="Arial" pitchFamily="34" charset="0"/>
              </a:rPr>
              <a:t> Hareketlilikler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0565"/>
            <a:ext cx="9144000" cy="45768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3078481"/>
            <a:ext cx="2667000" cy="17983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1066800" y="1524000"/>
            <a:ext cx="5334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09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91" y="290457"/>
            <a:ext cx="8668009" cy="670142"/>
          </a:xfrm>
        </p:spPr>
        <p:txBody>
          <a:bodyPr/>
          <a:lstStyle/>
          <a:p>
            <a:r>
              <a:rPr lang="en-GB" altLang="tr-TR" sz="3200" dirty="0">
                <a:latin typeface="Arial" pitchFamily="34" charset="0"/>
                <a:cs typeface="Arial" pitchFamily="34" charset="0"/>
              </a:rPr>
              <a:t>Mobility </a:t>
            </a:r>
            <a:r>
              <a:rPr lang="en-GB" altLang="tr-TR" sz="3200" dirty="0" smtClean="0">
                <a:latin typeface="Arial" pitchFamily="34" charset="0"/>
                <a:cs typeface="Arial" pitchFamily="34" charset="0"/>
              </a:rPr>
              <a:t>Tool+</a:t>
            </a:r>
            <a:r>
              <a:rPr lang="tr-TR" altLang="tr-TR" sz="3200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en-GB" altLang="tr-T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3200" dirty="0" smtClean="0">
                <a:latin typeface="Arial" pitchFamily="34" charset="0"/>
                <a:cs typeface="Arial" pitchFamily="34" charset="0"/>
              </a:rPr>
              <a:t>Hareketlilik Ekleme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859" b="37382"/>
          <a:stretch/>
        </p:blipFill>
        <p:spPr>
          <a:xfrm>
            <a:off x="475991" y="1912187"/>
            <a:ext cx="8193220" cy="332601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942218" y="2769325"/>
            <a:ext cx="836022" cy="627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1524000" y="2590800"/>
            <a:ext cx="3048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949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92" y="260656"/>
            <a:ext cx="8668009" cy="670142"/>
          </a:xfrm>
        </p:spPr>
        <p:txBody>
          <a:bodyPr/>
          <a:lstStyle/>
          <a:p>
            <a:r>
              <a:rPr lang="en-GB" altLang="tr-TR" sz="3200" dirty="0">
                <a:latin typeface="Arial" pitchFamily="34" charset="0"/>
                <a:cs typeface="Arial" pitchFamily="34" charset="0"/>
              </a:rPr>
              <a:t>Mobility </a:t>
            </a:r>
            <a:r>
              <a:rPr lang="en-GB" altLang="tr-TR" sz="3200" dirty="0" smtClean="0">
                <a:latin typeface="Arial" pitchFamily="34" charset="0"/>
                <a:cs typeface="Arial" pitchFamily="34" charset="0"/>
              </a:rPr>
              <a:t>Tool+</a:t>
            </a:r>
            <a:r>
              <a:rPr lang="tr-TR" altLang="tr-TR" sz="3200" dirty="0" smtClean="0">
                <a:latin typeface="Arial" pitchFamily="34" charset="0"/>
                <a:cs typeface="Arial" pitchFamily="34" charset="0"/>
              </a:rPr>
              <a:t> Hareketlilik Ekleme</a:t>
            </a:r>
            <a:endParaRPr lang="tr-T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71810"/>
            <a:ext cx="9144000" cy="53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0" y="1905000"/>
            <a:ext cx="6858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81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Hareketlilik Sırasında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dirty="0"/>
              <a:t>•	Katılımcıların usulüne uygun faaliyet yapmasının sağlanması</a:t>
            </a:r>
          </a:p>
          <a:p>
            <a:pPr marL="0" indent="0">
              <a:buNone/>
            </a:pPr>
            <a:r>
              <a:rPr lang="tr-TR" dirty="0"/>
              <a:t>•	Faaliyetlerin değerlendirilmesi ve ölçülmesi</a:t>
            </a:r>
          </a:p>
          <a:p>
            <a:pPr marL="0" indent="0">
              <a:buNone/>
            </a:pPr>
            <a:r>
              <a:rPr lang="tr-TR" dirty="0"/>
              <a:t>•	Öğrenme </a:t>
            </a:r>
            <a:r>
              <a:rPr lang="tr-TR" dirty="0" smtClean="0"/>
              <a:t>Anlaşmasının/Çalışma </a:t>
            </a:r>
            <a:r>
              <a:rPr lang="tr-TR" dirty="0" err="1" smtClean="0"/>
              <a:t>Progarının</a:t>
            </a:r>
            <a:r>
              <a:rPr lang="tr-TR" dirty="0" smtClean="0"/>
              <a:t> </a:t>
            </a:r>
            <a:r>
              <a:rPr lang="tr-TR" dirty="0"/>
              <a:t>ıslak imza işleminin tamamlanması</a:t>
            </a:r>
          </a:p>
          <a:p>
            <a:pPr marL="0" indent="0">
              <a:buNone/>
            </a:pPr>
            <a:r>
              <a:rPr lang="tr-TR" dirty="0"/>
              <a:t>•	</a:t>
            </a:r>
            <a:r>
              <a:rPr lang="tr-TR" dirty="0" err="1"/>
              <a:t>Europass</a:t>
            </a:r>
            <a:r>
              <a:rPr lang="tr-TR" dirty="0"/>
              <a:t> Hareketlilik belgesinin ev sahibi kurum yetkilisi ve katılımcıların faaliyetinden sorumlu usta öğretici veya rehber olmak üzere iki kişi tarafından imzalanması</a:t>
            </a:r>
          </a:p>
          <a:p>
            <a:pPr marL="0" indent="0">
              <a:buNone/>
            </a:pPr>
            <a:r>
              <a:rPr lang="tr-TR" dirty="0"/>
              <a:t>•	TURNA – Proje Uygulama Kontrol Listesinde tamamlanan faaliyetlerin</a:t>
            </a:r>
          </a:p>
          <a:p>
            <a:pPr marL="0" indent="0">
              <a:buNone/>
            </a:pPr>
            <a:r>
              <a:rPr lang="tr-TR" dirty="0"/>
              <a:t>işaretlenmesi</a:t>
            </a:r>
          </a:p>
          <a:p>
            <a:endParaRPr lang="tr-T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/>
              <a:t>Proje Süreci</a:t>
            </a:r>
          </a:p>
        </p:txBody>
      </p:sp>
    </p:spTree>
    <p:extLst>
      <p:ext uri="{BB962C8B-B14F-4D97-AF65-F5344CB8AC3E}">
        <p14:creationId xmlns:p14="http://schemas.microsoft.com/office/powerpoint/2010/main" val="4441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78" y="228600"/>
            <a:ext cx="8668009" cy="670142"/>
          </a:xfrm>
        </p:spPr>
        <p:txBody>
          <a:bodyPr/>
          <a:lstStyle/>
          <a:p>
            <a:r>
              <a:rPr lang="en-GB" altLang="tr-TR" sz="3200" dirty="0">
                <a:latin typeface="Arial" pitchFamily="34" charset="0"/>
                <a:cs typeface="Arial" pitchFamily="34" charset="0"/>
              </a:rPr>
              <a:t>Mobility </a:t>
            </a:r>
            <a:r>
              <a:rPr lang="en-GB" altLang="tr-TR" sz="3200" dirty="0" smtClean="0">
                <a:latin typeface="Arial" pitchFamily="34" charset="0"/>
                <a:cs typeface="Arial" pitchFamily="34" charset="0"/>
              </a:rPr>
              <a:t>Tool+</a:t>
            </a:r>
            <a:r>
              <a:rPr lang="tr-TR" altLang="tr-TR" sz="3200" dirty="0" smtClean="0">
                <a:latin typeface="Arial" pitchFamily="34" charset="0"/>
                <a:cs typeface="Arial" pitchFamily="34" charset="0"/>
              </a:rPr>
              <a:t> Hareketlilik Ekleme</a:t>
            </a:r>
            <a:endParaRPr lang="tr-T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227"/>
            <a:ext cx="9144000" cy="530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0" y="1981200"/>
            <a:ext cx="6858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96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885" y="232756"/>
            <a:ext cx="8668009" cy="670142"/>
          </a:xfrm>
        </p:spPr>
        <p:txBody>
          <a:bodyPr/>
          <a:lstStyle/>
          <a:p>
            <a:r>
              <a:rPr lang="en-GB" altLang="tr-TR" sz="3200" dirty="0">
                <a:latin typeface="Arial" pitchFamily="34" charset="0"/>
                <a:cs typeface="Arial" pitchFamily="34" charset="0"/>
              </a:rPr>
              <a:t>Mobility </a:t>
            </a:r>
            <a:r>
              <a:rPr lang="en-GB" altLang="tr-TR" sz="3200" dirty="0" smtClean="0">
                <a:latin typeface="Arial" pitchFamily="34" charset="0"/>
                <a:cs typeface="Arial" pitchFamily="34" charset="0"/>
              </a:rPr>
              <a:t>Tool+</a:t>
            </a:r>
            <a:r>
              <a:rPr lang="tr-TR" altLang="tr-TR" sz="3200" dirty="0" smtClean="0">
                <a:latin typeface="Arial" pitchFamily="34" charset="0"/>
                <a:cs typeface="Arial" pitchFamily="34" charset="0"/>
              </a:rPr>
              <a:t> Hareketlilik Ekleme</a:t>
            </a:r>
            <a:endParaRPr lang="tr-TR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34886"/>
            <a:ext cx="9143999" cy="532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053" y="263617"/>
            <a:ext cx="8668009" cy="670142"/>
          </a:xfrm>
        </p:spPr>
        <p:txBody>
          <a:bodyPr/>
          <a:lstStyle/>
          <a:p>
            <a:r>
              <a:rPr lang="en-GB" altLang="tr-TR" sz="3200" dirty="0">
                <a:latin typeface="Arial" pitchFamily="34" charset="0"/>
                <a:cs typeface="Arial" pitchFamily="34" charset="0"/>
              </a:rPr>
              <a:t>Mobility </a:t>
            </a:r>
            <a:r>
              <a:rPr lang="en-GB" altLang="tr-TR" sz="3200" dirty="0" smtClean="0">
                <a:latin typeface="Arial" pitchFamily="34" charset="0"/>
                <a:cs typeface="Arial" pitchFamily="34" charset="0"/>
              </a:rPr>
              <a:t>Tool+</a:t>
            </a:r>
            <a:r>
              <a:rPr lang="tr-TR" altLang="tr-TR" sz="3200" dirty="0" smtClean="0">
                <a:latin typeface="Arial" pitchFamily="34" charset="0"/>
                <a:cs typeface="Arial" pitchFamily="34" charset="0"/>
              </a:rPr>
              <a:t> Hareketlilik Ekleme</a:t>
            </a:r>
            <a:endParaRPr lang="tr-T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5771"/>
            <a:ext cx="9144000" cy="531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2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68009" cy="670142"/>
          </a:xfrm>
        </p:spPr>
        <p:txBody>
          <a:bodyPr/>
          <a:lstStyle/>
          <a:p>
            <a:r>
              <a:rPr lang="en-GB" altLang="tr-TR" sz="3200" dirty="0">
                <a:latin typeface="Arial" pitchFamily="34" charset="0"/>
                <a:cs typeface="Arial" pitchFamily="34" charset="0"/>
              </a:rPr>
              <a:t>Mobility </a:t>
            </a:r>
            <a:r>
              <a:rPr lang="en-GB" altLang="tr-TR" sz="3200" dirty="0" smtClean="0">
                <a:latin typeface="Arial" pitchFamily="34" charset="0"/>
                <a:cs typeface="Arial" pitchFamily="34" charset="0"/>
              </a:rPr>
              <a:t>Tool+</a:t>
            </a:r>
            <a:r>
              <a:rPr lang="tr-TR" altLang="tr-TR" sz="3200" dirty="0" smtClean="0">
                <a:latin typeface="Arial" pitchFamily="34" charset="0"/>
                <a:cs typeface="Arial" pitchFamily="34" charset="0"/>
              </a:rPr>
              <a:t> Hareketlilik Ekleme</a:t>
            </a:r>
            <a:endParaRPr lang="tr-TR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4886"/>
            <a:ext cx="9144000" cy="532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0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91" y="244030"/>
            <a:ext cx="8668009" cy="670142"/>
          </a:xfrm>
        </p:spPr>
        <p:txBody>
          <a:bodyPr/>
          <a:lstStyle/>
          <a:p>
            <a:r>
              <a:rPr lang="en-GB" altLang="tr-TR" sz="3200" dirty="0">
                <a:latin typeface="Arial" pitchFamily="34" charset="0"/>
                <a:cs typeface="Arial" pitchFamily="34" charset="0"/>
              </a:rPr>
              <a:t>Mobility </a:t>
            </a:r>
            <a:r>
              <a:rPr lang="en-GB" altLang="tr-TR" sz="3200" dirty="0" smtClean="0">
                <a:latin typeface="Arial" pitchFamily="34" charset="0"/>
                <a:cs typeface="Arial" pitchFamily="34" charset="0"/>
              </a:rPr>
              <a:t>Tool+</a:t>
            </a:r>
            <a:r>
              <a:rPr lang="tr-TR" altLang="tr-TR" sz="3200" dirty="0" smtClean="0">
                <a:latin typeface="Arial" pitchFamily="34" charset="0"/>
                <a:cs typeface="Arial" pitchFamily="34" charset="0"/>
              </a:rPr>
              <a:t> Hareketlilik Ekleme</a:t>
            </a:r>
            <a:endParaRPr lang="tr-TR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1343"/>
            <a:ext cx="9144000" cy="536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3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40" y="304800"/>
            <a:ext cx="8668009" cy="670142"/>
          </a:xfrm>
        </p:spPr>
        <p:txBody>
          <a:bodyPr/>
          <a:lstStyle/>
          <a:p>
            <a:r>
              <a:rPr lang="en-GB" altLang="tr-TR" sz="3200" dirty="0">
                <a:latin typeface="Arial" pitchFamily="34" charset="0"/>
                <a:cs typeface="Arial" pitchFamily="34" charset="0"/>
              </a:rPr>
              <a:t>Mobility </a:t>
            </a:r>
            <a:r>
              <a:rPr lang="en-GB" altLang="tr-TR" sz="3200" dirty="0" smtClean="0">
                <a:latin typeface="Arial" pitchFamily="34" charset="0"/>
                <a:cs typeface="Arial" pitchFamily="34" charset="0"/>
              </a:rPr>
              <a:t>Tool+</a:t>
            </a:r>
            <a:r>
              <a:rPr lang="tr-TR" altLang="tr-TR" sz="3200" dirty="0" smtClean="0">
                <a:latin typeface="Arial" pitchFamily="34" charset="0"/>
                <a:cs typeface="Arial" pitchFamily="34" charset="0"/>
              </a:rPr>
              <a:t> Hareketlilik Ekleme</a:t>
            </a:r>
            <a:endParaRPr lang="tr-TR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9056"/>
            <a:ext cx="9144000" cy="526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895600"/>
            <a:ext cx="6858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08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z="3200" dirty="0">
                <a:latin typeface="Arial" pitchFamily="34" charset="0"/>
                <a:cs typeface="Arial" pitchFamily="34" charset="0"/>
              </a:rPr>
              <a:t>Mobility Tool</a:t>
            </a:r>
            <a:r>
              <a:rPr lang="en-GB" altLang="tr-TR" sz="32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tr-TR" altLang="tr-TR" sz="3200" dirty="0" smtClean="0">
                <a:latin typeface="Arial" pitchFamily="34" charset="0"/>
                <a:cs typeface="Arial" pitchFamily="34" charset="0"/>
              </a:rPr>
              <a:t> Katılımcı Raporu</a:t>
            </a:r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6288"/>
            <a:ext cx="9144000" cy="45854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1136288"/>
            <a:ext cx="914400" cy="3115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80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z="3200" dirty="0">
                <a:latin typeface="Arial" pitchFamily="34" charset="0"/>
                <a:cs typeface="Arial" pitchFamily="34" charset="0"/>
              </a:rPr>
              <a:t>Mobility Tool+</a:t>
            </a:r>
            <a:r>
              <a:rPr lang="tr-TR" altLang="tr-T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3200" dirty="0" smtClean="0">
                <a:latin typeface="Arial" pitchFamily="34" charset="0"/>
                <a:cs typeface="Arial" pitchFamily="34" charset="0"/>
              </a:rPr>
              <a:t>Bütçe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8" y="1752600"/>
            <a:ext cx="8713665" cy="2831941"/>
          </a:xfrm>
        </p:spPr>
      </p:pic>
      <p:sp>
        <p:nvSpPr>
          <p:cNvPr id="5" name="Rectangle 4"/>
          <p:cNvSpPr/>
          <p:nvPr/>
        </p:nvSpPr>
        <p:spPr>
          <a:xfrm>
            <a:off x="1295400" y="2133600"/>
            <a:ext cx="381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11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err="1">
                <a:latin typeface="Arial" pitchFamily="34" charset="0"/>
                <a:cs typeface="Arial" pitchFamily="34" charset="0"/>
              </a:rPr>
              <a:t>Mobility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Tool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Nihai Rapor Üretme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69571"/>
            <a:ext cx="9144000" cy="538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2590800"/>
            <a:ext cx="609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57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err="1">
                <a:latin typeface="Arial" pitchFamily="34" charset="0"/>
                <a:cs typeface="Arial" pitchFamily="34" charset="0"/>
              </a:rPr>
              <a:t>Mobility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Tool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Nihai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Rapor Taslağını Düzenleme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5143"/>
            <a:ext cx="9144000" cy="54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33800" y="2590800"/>
            <a:ext cx="609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21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tr-TR" sz="3600" dirty="0"/>
              <a:t>Proje Süreci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Hareketlilik Sonrasında</a:t>
            </a:r>
          </a:p>
          <a:p>
            <a:pPr marL="0" indent="0">
              <a:buNone/>
            </a:pPr>
            <a:endParaRPr lang="tr-TR" dirty="0"/>
          </a:p>
          <a:p>
            <a:pPr lvl="0"/>
            <a:r>
              <a:rPr lang="tr-TR" dirty="0" err="1"/>
              <a:t>Mobility</a:t>
            </a:r>
            <a:r>
              <a:rPr lang="tr-TR" dirty="0"/>
              <a:t> </a:t>
            </a:r>
            <a:r>
              <a:rPr lang="tr-TR" dirty="0" err="1"/>
              <a:t>Tool</a:t>
            </a:r>
            <a:r>
              <a:rPr lang="tr-TR" dirty="0"/>
              <a:t>+’da katılımcı  raporlarının (anket) doldurulması</a:t>
            </a:r>
          </a:p>
          <a:p>
            <a:pPr lvl="0"/>
            <a:r>
              <a:rPr lang="tr-TR" dirty="0"/>
              <a:t>Yaygınlaştırma faaliyetlerinin yapılması</a:t>
            </a:r>
          </a:p>
          <a:p>
            <a:pPr lvl="0"/>
            <a:r>
              <a:rPr lang="tr-TR" b="1" dirty="0" err="1"/>
              <a:t>Mobility</a:t>
            </a:r>
            <a:r>
              <a:rPr lang="tr-TR" b="1" dirty="0"/>
              <a:t> </a:t>
            </a:r>
            <a:r>
              <a:rPr lang="tr-TR" b="1" dirty="0" err="1"/>
              <a:t>Tool</a:t>
            </a:r>
            <a:r>
              <a:rPr lang="tr-TR" b="1" dirty="0"/>
              <a:t>+ sistemi üzerinden final raporu ve eklerinin sunulması</a:t>
            </a:r>
          </a:p>
          <a:p>
            <a:pPr lvl="0"/>
            <a:r>
              <a:rPr lang="tr-TR" dirty="0"/>
              <a:t>Varsa somut proje çıktılarının </a:t>
            </a:r>
            <a:r>
              <a:rPr lang="tr-TR" dirty="0" err="1"/>
              <a:t>Erasmus</a:t>
            </a:r>
            <a:r>
              <a:rPr lang="tr-TR" dirty="0"/>
              <a:t>+ </a:t>
            </a:r>
            <a:r>
              <a:rPr lang="tr-TR" dirty="0">
                <a:solidFill>
                  <a:srgbClr val="FF0000"/>
                </a:solidFill>
              </a:rPr>
              <a:t>proje sonuçları platformunda paylaşılması</a:t>
            </a:r>
          </a:p>
          <a:p>
            <a:pPr lvl="0"/>
            <a:r>
              <a:rPr lang="tr-TR" dirty="0"/>
              <a:t>Proje kapsamında yapılan harcamalara ait faturaların ve diğer kanıt belgelerinin yararlanıcı kurumda muhafaza edilmesi</a:t>
            </a:r>
          </a:p>
          <a:p>
            <a:pPr lvl="0"/>
            <a:r>
              <a:rPr lang="tr-TR" i="1" dirty="0"/>
              <a:t>TURNA – Proje Uygulama Kontrol Listesinde tamamlanan faaliyetlerin</a:t>
            </a:r>
            <a:endParaRPr lang="tr-TR" dirty="0"/>
          </a:p>
          <a:p>
            <a:r>
              <a:rPr lang="tr-TR" i="1" dirty="0"/>
              <a:t>işaretlenmesi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22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51" y="304800"/>
            <a:ext cx="8229600" cy="609600"/>
          </a:xfrm>
        </p:spPr>
        <p:txBody>
          <a:bodyPr>
            <a:normAutofit/>
          </a:bodyPr>
          <a:lstStyle/>
          <a:p>
            <a:r>
              <a:rPr lang="tr-TR" sz="3200" dirty="0" err="1">
                <a:latin typeface="Arial" pitchFamily="34" charset="0"/>
                <a:cs typeface="Arial" pitchFamily="34" charset="0"/>
              </a:rPr>
              <a:t>Mobility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Tool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Nihai Rapor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Taslağını Düzenleme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7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err="1">
                <a:latin typeface="Arial" pitchFamily="34" charset="0"/>
                <a:cs typeface="Arial" pitchFamily="34" charset="0"/>
              </a:rPr>
              <a:t>Mobility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>
                <a:latin typeface="Arial" pitchFamily="34" charset="0"/>
                <a:cs typeface="Arial" pitchFamily="34" charset="0"/>
              </a:rPr>
              <a:t>Tool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Nihai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Rapor Teslim Etme</a:t>
            </a:r>
            <a:endParaRPr lang="tr-TR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67400" y="2590800"/>
            <a:ext cx="6858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Rectangle 3"/>
          <p:cNvSpPr/>
          <p:nvPr/>
        </p:nvSpPr>
        <p:spPr>
          <a:xfrm>
            <a:off x="6400800" y="51054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err="1">
                <a:latin typeface="Arial" pitchFamily="34" charset="0"/>
                <a:cs typeface="Arial" pitchFamily="34" charset="0"/>
              </a:rPr>
              <a:t>Mobility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>
                <a:latin typeface="Arial" pitchFamily="34" charset="0"/>
                <a:cs typeface="Arial" pitchFamily="34" charset="0"/>
              </a:rPr>
              <a:t>Tool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Nihai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Rapor Teslim Etme</a:t>
            </a:r>
            <a:endParaRPr lang="tr-TR" dirty="0"/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5143"/>
            <a:ext cx="9144000" cy="54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00800" y="53340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3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err="1">
                <a:latin typeface="Arial" pitchFamily="34" charset="0"/>
                <a:cs typeface="Arial" pitchFamily="34" charset="0"/>
              </a:rPr>
              <a:t>Mobility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>
                <a:latin typeface="Arial" pitchFamily="34" charset="0"/>
                <a:cs typeface="Arial" pitchFamily="34" charset="0"/>
              </a:rPr>
              <a:t>Tool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Nihai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Rapor Teslim Etme</a:t>
            </a:r>
            <a:endParaRPr lang="tr-TR" dirty="0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0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err="1">
                <a:latin typeface="Arial" pitchFamily="34" charset="0"/>
                <a:cs typeface="Arial" pitchFamily="34" charset="0"/>
              </a:rPr>
              <a:t>Mobility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>
                <a:latin typeface="Arial" pitchFamily="34" charset="0"/>
                <a:cs typeface="Arial" pitchFamily="34" charset="0"/>
              </a:rPr>
              <a:t>Tool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Nihai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Rapor Teslim Etme</a:t>
            </a:r>
            <a:endParaRPr lang="tr-TR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3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err="1">
                <a:latin typeface="Arial" pitchFamily="34" charset="0"/>
                <a:cs typeface="Arial" pitchFamily="34" charset="0"/>
              </a:rPr>
              <a:t>Mobility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>
                <a:latin typeface="Arial" pitchFamily="34" charset="0"/>
                <a:cs typeface="Arial" pitchFamily="34" charset="0"/>
              </a:rPr>
              <a:t>Tool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Nihai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Rapor Teslim Etme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34313" cy="4208463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1266" name="Picture 2" descr="slide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81149"/>
            <a:ext cx="8754948" cy="50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8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err="1">
                <a:latin typeface="Arial" pitchFamily="34" charset="0"/>
                <a:cs typeface="Arial" pitchFamily="34" charset="0"/>
              </a:rPr>
              <a:t>Mobility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>
                <a:latin typeface="Arial" pitchFamily="34" charset="0"/>
                <a:cs typeface="Arial" pitchFamily="34" charset="0"/>
              </a:rPr>
              <a:t>Tool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Nihai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Rapor Teslim Etme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34313" cy="4208463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3314" name="Picture 2" descr="slide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85" y="1385739"/>
            <a:ext cx="8710367" cy="526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0" y="2514600"/>
            <a:ext cx="6096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84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09801"/>
            <a:ext cx="7772400" cy="2862262"/>
          </a:xfrm>
        </p:spPr>
        <p:txBody>
          <a:bodyPr>
            <a:normAutofit/>
          </a:bodyPr>
          <a:lstStyle/>
          <a:p>
            <a:r>
              <a:rPr lang="tr-TR" sz="3600" dirty="0" smtClean="0"/>
              <a:t>FAYDALI LİNK VE DÖKÜMANLAR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0806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cap="all" dirty="0">
                <a:latin typeface="TimesNewRomanPS-BoldMT"/>
              </a:rPr>
              <a:t>FAYDALI LİNK VE DÖKÜMANLAR</a:t>
            </a:r>
            <a:endParaRPr lang="tr-TR" sz="2800" dirty="0">
              <a:latin typeface="TimesNewRomanPS-Bold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894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ECAS Üyelik Sayfası (Erasmus + Fonundan Yararlanan Projeler İçin)</a:t>
            </a:r>
          </a:p>
          <a:p>
            <a:pPr marL="0" indent="0">
              <a:buNone/>
            </a:pPr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webgate.ec.europa.eu/cas/eim/external/register.cgi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ECAS </a:t>
            </a:r>
            <a:r>
              <a:rPr lang="tr-TR" dirty="0"/>
              <a:t>Kullanıcı </a:t>
            </a:r>
            <a:r>
              <a:rPr lang="tr-TR" dirty="0" smtClean="0"/>
              <a:t>Kılavuzu (</a:t>
            </a:r>
            <a:r>
              <a:rPr lang="tr-TR" dirty="0"/>
              <a:t>Erasmus + Fonundan Yararlanan Projeler İçin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r>
              <a:rPr lang="tr-TR" dirty="0">
                <a:hlinkClick r:id="rId3"/>
              </a:rPr>
              <a:t>https://</a:t>
            </a:r>
            <a:r>
              <a:rPr lang="tr-TR" dirty="0" smtClean="0">
                <a:hlinkClick r:id="rId3"/>
              </a:rPr>
              <a:t>ec.europa.eu/research/participants/portal4/doc/call/fp7/fp7-ict-2013-sme-dca/32991-obtaining_pic_and_ecas_en.pdf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Mesafe Hesaplayıcı</a:t>
            </a:r>
          </a:p>
          <a:p>
            <a:pPr marL="0" indent="0">
              <a:buNone/>
            </a:pPr>
            <a:r>
              <a:rPr lang="tr-TR" dirty="0">
                <a:hlinkClick r:id="rId4"/>
              </a:rPr>
              <a:t>http://</a:t>
            </a:r>
            <a:r>
              <a:rPr lang="tr-TR" dirty="0" smtClean="0">
                <a:hlinkClick r:id="rId4"/>
              </a:rPr>
              <a:t>ec.europa.eu/programmes/erasmus-plus/tools/distance_en.htm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Ana Eylem 1: Harcırah Oranları Tablosu</a:t>
            </a:r>
          </a:p>
          <a:p>
            <a:pPr marL="0" indent="0">
              <a:buNone/>
            </a:pPr>
            <a:r>
              <a:rPr lang="tr-TR" dirty="0">
                <a:hlinkClick r:id="rId5"/>
              </a:rPr>
              <a:t>http://</a:t>
            </a:r>
            <a:r>
              <a:rPr lang="tr-TR" dirty="0" smtClean="0">
                <a:hlinkClick r:id="rId5"/>
              </a:rPr>
              <a:t>www.ua.gov.tr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23526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66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30732"/>
            <a:ext cx="8077200" cy="1333701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Nihai</a:t>
            </a:r>
            <a:r>
              <a:rPr lang="en-US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Rapor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019800"/>
            <a:ext cx="9144000" cy="388366"/>
          </a:xfrm>
        </p:spPr>
        <p:txBody>
          <a:bodyPr>
            <a:normAutofit/>
          </a:bodyPr>
          <a:lstStyle/>
          <a:p>
            <a:pPr lvl="0">
              <a:defRPr/>
            </a:pPr>
            <a:endParaRPr lang="tr-TR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5092700"/>
            <a:ext cx="9144000" cy="636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kumimoji="0" lang="tr-T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3975100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Nihai Raporun Hazırlanmasında Dikkat Edilecek İdari, Mali Usül Ve Esaslar</a:t>
            </a:r>
            <a:endParaRPr lang="en-US" sz="2800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84" y="381000"/>
            <a:ext cx="8544516" cy="685800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latin typeface="TimesNewRomanPS-BoldMT"/>
                <a:cs typeface="Times New Roman" panose="02020603050405020304" pitchFamily="18" charset="0"/>
              </a:rPr>
              <a:t>İçerik</a:t>
            </a:r>
            <a:endParaRPr lang="tr-TR" sz="2800" b="1" dirty="0">
              <a:latin typeface="TimesNewRomanPS-BoldMT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56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tr-T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İdari Usül ve Esaslar</a:t>
            </a: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Mali Usül ve Esaslar</a:t>
            </a:r>
          </a:p>
          <a:p>
            <a:pPr algn="just"/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Ek Bilgiler</a:t>
            </a:r>
          </a:p>
          <a:p>
            <a:pPr algn="just"/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Faydalı Link ve Dökümanlar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000" dirty="0" smtClean="0">
              <a:latin typeface="+mn-lt"/>
            </a:endParaRPr>
          </a:p>
          <a:p>
            <a:pPr>
              <a:buNone/>
            </a:pPr>
            <a:r>
              <a:rPr lang="tr-TR" sz="2000" dirty="0" smtClean="0">
                <a:latin typeface="+mn-lt"/>
              </a:rPr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19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1"/>
            <a:ext cx="7772400" cy="609600"/>
          </a:xfrm>
        </p:spPr>
        <p:txBody>
          <a:bodyPr>
            <a:normAutofit/>
          </a:bodyPr>
          <a:lstStyle/>
          <a:p>
            <a:pPr algn="ctr"/>
            <a:r>
              <a:rPr lang="tr-TR" sz="3200" b="1" cap="all" dirty="0">
                <a:solidFill>
                  <a:srgbClr val="D5384B"/>
                </a:solidFill>
                <a:ea typeface="+mj-ea"/>
              </a:rPr>
              <a:t>İDARİ USÜL VE ESASLAR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05662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Autofit/>
          </a:bodyPr>
          <a:lstStyle/>
          <a:p>
            <a:r>
              <a:rPr lang="tr-TR" sz="2400" b="1" dirty="0">
                <a:latin typeface="TimesNewRomanPS-BoldMT"/>
              </a:rPr>
              <a:t>A</a:t>
            </a:r>
            <a:r>
              <a:rPr lang="tr-TR" sz="2400" b="1" dirty="0" smtClean="0">
                <a:latin typeface="TimesNewRomanPS-BoldMT"/>
              </a:rPr>
              <a:t>) RAPORLAMA VE </a:t>
            </a:r>
            <a:r>
              <a:rPr lang="tr-TR" sz="2400" b="1" dirty="0">
                <a:latin typeface="TimesNewRomanPS-BoldMT"/>
              </a:rPr>
              <a:t>ÖDEME DÜZENLEMELERİ</a:t>
            </a:r>
            <a:endParaRPr lang="tr-T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2084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000" b="1" dirty="0" smtClean="0"/>
              <a:t>Nihai Rapor ve Bakiye Ödemesi Talebi</a:t>
            </a:r>
          </a:p>
          <a:p>
            <a:pPr marL="0" indent="0" algn="ctr">
              <a:buNone/>
            </a:pPr>
            <a:endParaRPr lang="tr-TR" sz="20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/>
              <a:t>Madde I.2.2'de belirtilen Projenin bitiş tarihinden itibaren 60 gün içerisinde, koordinatör, Projenin uygulanmasıyla ilgili olarak </a:t>
            </a:r>
            <a:r>
              <a:rPr lang="tr-TR" b="1" dirty="0" err="1" smtClean="0"/>
              <a:t>Mobility</a:t>
            </a:r>
            <a:r>
              <a:rPr lang="tr-TR" b="1" dirty="0" smtClean="0"/>
              <a:t> </a:t>
            </a:r>
            <a:r>
              <a:rPr lang="tr-TR" b="1" dirty="0" err="1" smtClean="0"/>
              <a:t>Tool</a:t>
            </a:r>
            <a:r>
              <a:rPr lang="en-US" b="1" dirty="0" smtClean="0"/>
              <a:t>+</a:t>
            </a:r>
            <a:r>
              <a:rPr lang="tr-TR" b="1" dirty="0" smtClean="0"/>
              <a:t> </a:t>
            </a:r>
            <a:r>
              <a:rPr lang="tr-TR" dirty="0" smtClean="0"/>
              <a:t>sistemi üzerinden online olarak nihai rapor hazırlar.</a:t>
            </a:r>
          </a:p>
          <a:p>
            <a:pPr marL="0" indent="0" algn="just">
              <a:buNone/>
            </a:pPr>
            <a:endParaRPr lang="tr-TR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/>
              <a:t>Nihai </a:t>
            </a:r>
            <a:r>
              <a:rPr lang="tr-TR" dirty="0"/>
              <a:t>raporun </a:t>
            </a:r>
            <a:r>
              <a:rPr lang="tr-TR" dirty="0" smtClean="0"/>
              <a:t>ekinde, yararlanıcı </a:t>
            </a:r>
            <a:r>
              <a:rPr lang="tr-TR" dirty="0"/>
              <a:t>kurumun yasal temsilcisi tarafından doldurulup imza ve mühür işlemleri tamamlanmış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oğruluk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eyanının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/>
              <a:t>yer alması zorunludur</a:t>
            </a:r>
            <a:r>
              <a:rPr lang="tr-TR" dirty="0" smtClean="0"/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/>
              <a:t>Kurum </a:t>
            </a:r>
            <a:r>
              <a:rPr lang="tr-TR" dirty="0"/>
              <a:t>yetkilisi nihai raporun ekine hazırlık, yerleştirme ve yaygınlaştırma faaliyetleri ile ilgili belgeler (</a:t>
            </a:r>
            <a:r>
              <a:rPr lang="tr-TR" b="1" dirty="0"/>
              <a:t>fotoğraf, video, sunu </a:t>
            </a:r>
            <a:r>
              <a:rPr lang="tr-TR" dirty="0" err="1"/>
              <a:t>v.b</a:t>
            </a:r>
            <a:r>
              <a:rPr lang="tr-TR" dirty="0"/>
              <a:t>.) ekleyebilir.</a:t>
            </a:r>
            <a:endParaRPr lang="tr-TR" b="1" dirty="0"/>
          </a:p>
          <a:p>
            <a:pPr marL="0" indent="0" algn="just">
              <a:buNone/>
            </a:pPr>
            <a:endParaRPr lang="tr-TR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tr-TR" dirty="0"/>
          </a:p>
          <a:p>
            <a:pPr algn="just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11630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800" dirty="0" smtClean="0">
            <a:solidFill>
              <a:srgbClr val="808080"/>
            </a:solidFill>
            <a:latin typeface="Segoe UI Semibold" panose="020B0702040204020203" pitchFamily="34" charset="0"/>
            <a:cs typeface="Segoe UI Semibold" panose="020B07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A121-VET-Genel Görünüm-022022" id="{99C9C692-1B28-4869-8275-CFCCF61143C4}" vid="{0FF70C90-7BDC-4656-ADCF-E07847551B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sunum şablonu</Template>
  <TotalTime>366</TotalTime>
  <Words>1954</Words>
  <Application>Microsoft Office PowerPoint</Application>
  <PresentationFormat>On-screen Show (4:3)</PresentationFormat>
  <Paragraphs>353</Paragraphs>
  <Slides>59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Arial</vt:lpstr>
      <vt:lpstr>Calibri</vt:lpstr>
      <vt:lpstr>Century Schoolbook</vt:lpstr>
      <vt:lpstr>Kelson Sans Light</vt:lpstr>
      <vt:lpstr>Tahoma</vt:lpstr>
      <vt:lpstr>Times New Roman</vt:lpstr>
      <vt:lpstr>TimesNewRomanPS-BoldMT</vt:lpstr>
      <vt:lpstr>TimesNewRomanPSMT</vt:lpstr>
      <vt:lpstr>Wingdings</vt:lpstr>
      <vt:lpstr>Office Theme</vt:lpstr>
      <vt:lpstr>Artwork</vt:lpstr>
      <vt:lpstr>PowerPoint Presentation</vt:lpstr>
      <vt:lpstr>PowerPoint Presentation</vt:lpstr>
      <vt:lpstr>Proje Süreci</vt:lpstr>
      <vt:lpstr>Proje Süreci</vt:lpstr>
      <vt:lpstr>Proje Süreci</vt:lpstr>
      <vt:lpstr>Nihai Rapor</vt:lpstr>
      <vt:lpstr>İçerik</vt:lpstr>
      <vt:lpstr>PowerPoint Presentation</vt:lpstr>
      <vt:lpstr>A) RAPORLAMA VE ÖDEME DÜZENLEMELERİ</vt:lpstr>
      <vt:lpstr>A) RAPORLAMA VE ÖDEME DÜZENLEMELERİ</vt:lpstr>
      <vt:lpstr>A) RAPORLAMA VE ÖDEME DÜZENLEMELERİ</vt:lpstr>
      <vt:lpstr>B) RAPORLAMA TÜRLERİ</vt:lpstr>
      <vt:lpstr>MALİ USÜL VE ESASLAR</vt:lpstr>
      <vt:lpstr>A) UYGUN MASRAFLAR</vt:lpstr>
      <vt:lpstr>A) UYGUN MASRAFLAR</vt:lpstr>
      <vt:lpstr>A) UYGUN MASRAFLAR</vt:lpstr>
      <vt:lpstr>A) UYGUN MASRAFLAR</vt:lpstr>
      <vt:lpstr>A) UYGUN MASRAFLAR</vt:lpstr>
      <vt:lpstr>A) UYGUN MASRAFLAR</vt:lpstr>
      <vt:lpstr>PowerPoint Presentation</vt:lpstr>
      <vt:lpstr>C) NİHAİ HİBE MİKTARININ BELİRLENMESİ</vt:lpstr>
      <vt:lpstr>EK BİLGİLER</vt:lpstr>
      <vt:lpstr>PowerPoint Presentation</vt:lpstr>
      <vt:lpstr>PowerPoint Presentation</vt:lpstr>
      <vt:lpstr>Başka Para Birimi Cinsinden Yapılan Masrafların Avro'ya Çevrilmesi</vt:lpstr>
      <vt:lpstr>Nihai Raporda hangi bilgiler olmalıdır?</vt:lpstr>
      <vt:lpstr>EK BİLGİLER</vt:lpstr>
      <vt:lpstr>Nihai Rapor nasıl sunulmalı? Proje dosyası ne kadar süre ile kim tarafından muhafaza edilmeli?</vt:lpstr>
      <vt:lpstr>Mobility Tool+ Nasıl Ulaşabilirsiniz? </vt:lpstr>
      <vt:lpstr>MOBILITY TOOL+</vt:lpstr>
      <vt:lpstr>MOBILITY TOOL+</vt:lpstr>
      <vt:lpstr>Mobility Tool+ - Hata Ekranı</vt:lpstr>
      <vt:lpstr>MOBILITY TOOL+</vt:lpstr>
      <vt:lpstr>Mobility Tool+ Ana Sayfa</vt:lpstr>
      <vt:lpstr>Mobility Tool+ Proje Detayları</vt:lpstr>
      <vt:lpstr>Mobility Tool+ İrtibatlar- Yeni İrtibat Kişisi Ekleme</vt:lpstr>
      <vt:lpstr>Mobility Tool+ Hareketlilikler</vt:lpstr>
      <vt:lpstr>Mobility Tool+ - Hareketlilik Ekleme</vt:lpstr>
      <vt:lpstr>Mobility Tool+ Hareketlilik Ekleme</vt:lpstr>
      <vt:lpstr>Mobility Tool+ Hareketlilik Ekleme</vt:lpstr>
      <vt:lpstr>Mobility Tool+ Hareketlilik Ekleme</vt:lpstr>
      <vt:lpstr>Mobility Tool+ Hareketlilik Ekleme</vt:lpstr>
      <vt:lpstr>Mobility Tool+ Hareketlilik Ekleme</vt:lpstr>
      <vt:lpstr>Mobility Tool+ Hareketlilik Ekleme</vt:lpstr>
      <vt:lpstr>Mobility Tool+ Hareketlilik Ekleme</vt:lpstr>
      <vt:lpstr>Mobility Tool+ Katılımcı Raporu</vt:lpstr>
      <vt:lpstr>Mobility Tool+ Bütçe</vt:lpstr>
      <vt:lpstr>Mobility Tool+ Nihai Rapor Üretme</vt:lpstr>
      <vt:lpstr>Mobility Tool+ Nihai Rapor Taslağını Düzenleme </vt:lpstr>
      <vt:lpstr>Mobility Tool+ Nihai Rapor Taslağını Düzenleme </vt:lpstr>
      <vt:lpstr>Mobility Tool+ Nihai Rapor Teslim Etme</vt:lpstr>
      <vt:lpstr>Mobility Tool+ Nihai Rapor Teslim Etme</vt:lpstr>
      <vt:lpstr>Mobility Tool+ Nihai Rapor Teslim Etme</vt:lpstr>
      <vt:lpstr>Mobility Tool+ Nihai Rapor Teslim Etme</vt:lpstr>
      <vt:lpstr>Mobility Tool+ Nihai Rapor Teslim Etme</vt:lpstr>
      <vt:lpstr>Mobility Tool+ Nihai Rapor Teslim Etme</vt:lpstr>
      <vt:lpstr>FAYDALI LİNK VE DÖKÜMANLAR</vt:lpstr>
      <vt:lpstr>FAYDALI LİNK VE DÖKÜMANLAR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Ömer Faruk Önol</dc:creator>
  <cp:lastModifiedBy>Abdulnasir Bulak</cp:lastModifiedBy>
  <cp:revision>80</cp:revision>
  <cp:lastPrinted>2016-08-31T10:49:26Z</cp:lastPrinted>
  <dcterms:created xsi:type="dcterms:W3CDTF">2022-09-28T07:11:11Z</dcterms:created>
  <dcterms:modified xsi:type="dcterms:W3CDTF">2022-09-29T15:18:46Z</dcterms:modified>
</cp:coreProperties>
</file>